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 ContentType="image/ti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6.xml" ContentType="application/vnd.openxmlformats-officedocument.presentationml.notesSl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8.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648" r:id="rId2"/>
    <p:sldMasterId id="2147483775" r:id="rId3"/>
  </p:sldMasterIdLst>
  <p:notesMasterIdLst>
    <p:notesMasterId r:id="rId27"/>
  </p:notesMasterIdLst>
  <p:sldIdLst>
    <p:sldId id="258" r:id="rId4"/>
    <p:sldId id="257" r:id="rId5"/>
    <p:sldId id="260" r:id="rId6"/>
    <p:sldId id="261" r:id="rId7"/>
    <p:sldId id="264" r:id="rId8"/>
    <p:sldId id="276" r:id="rId9"/>
    <p:sldId id="280" r:id="rId10"/>
    <p:sldId id="293" r:id="rId11"/>
    <p:sldId id="277" r:id="rId12"/>
    <p:sldId id="278" r:id="rId13"/>
    <p:sldId id="282" r:id="rId14"/>
    <p:sldId id="295" r:id="rId15"/>
    <p:sldId id="299" r:id="rId16"/>
    <p:sldId id="259" r:id="rId17"/>
    <p:sldId id="291" r:id="rId18"/>
    <p:sldId id="300" r:id="rId19"/>
    <p:sldId id="292" r:id="rId20"/>
    <p:sldId id="298" r:id="rId21"/>
    <p:sldId id="285" r:id="rId22"/>
    <p:sldId id="268" r:id="rId23"/>
    <p:sldId id="267" r:id="rId24"/>
    <p:sldId id="272"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867"/>
  </p:normalViewPr>
  <p:slideViewPr>
    <p:cSldViewPr snapToGrid="0">
      <p:cViewPr varScale="1">
        <p:scale>
          <a:sx n="90" d="100"/>
          <a:sy n="90" d="100"/>
        </p:scale>
        <p:origin x="14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0E36D-F6B6-4169-B48C-890A8DB7B85B}" type="datetimeFigureOut">
              <a:t>5/29/23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46099-839B-484C-A120-BA287108C630}" type="slidenum">
              <a:t>‹#›</a:t>
            </a:fld>
            <a:endParaRPr lang="en-US"/>
          </a:p>
        </p:txBody>
      </p:sp>
    </p:spTree>
    <p:extLst>
      <p:ext uri="{BB962C8B-B14F-4D97-AF65-F5344CB8AC3E}">
        <p14:creationId xmlns:p14="http://schemas.microsoft.com/office/powerpoint/2010/main" val="308001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Welcome to part 1 of the Quality Assessment and communicating student learning series. </a:t>
            </a:r>
          </a:p>
          <a:p>
            <a:pPr rtl="0" fontAlgn="base"/>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E4209021-8FD2-47DE-9248-3785FC294E14}" type="slidenum">
              <a:rPr lang="en-CA" smtClean="0"/>
              <a:t>1</a:t>
            </a:fld>
            <a:endParaRPr lang="en-CA"/>
          </a:p>
        </p:txBody>
      </p:sp>
    </p:spTree>
    <p:extLst>
      <p:ext uri="{BB962C8B-B14F-4D97-AF65-F5344CB8AC3E}">
        <p14:creationId xmlns:p14="http://schemas.microsoft.com/office/powerpoint/2010/main" val="4245213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The goals of education aren't just limited to teaching students skills and content, but also the development of human beings.  Teachers, admin. And support workers do this in very practical ways and sometimes unconsciously.  The Ministry has embedded the ideas of the four quadrants of the circle of courage in the Redesigned curriculum as well as in the Reporting Policy.  Please refer to the </a:t>
            </a:r>
            <a:r>
              <a:rPr lang="en-US" dirty="0" err="1">
                <a:cs typeface="Calibri"/>
              </a:rPr>
              <a:t>Minstry's</a:t>
            </a:r>
            <a:r>
              <a:rPr lang="en-US" dirty="0">
                <a:cs typeface="Calibri"/>
              </a:rPr>
              <a:t> 4A's document to reflect and share the practical ways you are developing the 4 quadrants of the Circle of Courage with your students with your assessment and in other ways in your school community?</a:t>
            </a:r>
          </a:p>
          <a:p>
            <a:r>
              <a:rPr lang="en-US" dirty="0">
                <a:cs typeface="Calibri"/>
              </a:rPr>
              <a:t>Please pause the video at this time and table talk with the following questions.</a:t>
            </a: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09021-8FD2-47DE-9248-3785FC294E1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29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principles of the Circle of Courage are included in the foundation of the redesigned </a:t>
            </a:r>
            <a:r>
              <a:rPr lang="en-US" err="1"/>
              <a:t>curriclum</a:t>
            </a:r>
            <a:r>
              <a:rPr lang="en-US"/>
              <a:t> and The K-12 Student Reporting policy.  In fact, the policy clearly states that "all assessment practices should foster holistic development of the whole person by </a:t>
            </a:r>
            <a:r>
              <a:rPr lang="en-US" err="1"/>
              <a:t>honouring</a:t>
            </a:r>
            <a:r>
              <a:rPr lang="en-US"/>
              <a:t> and incorporating students' cultures and encouraging self-determination, self-identity and self-actualization." </a:t>
            </a:r>
            <a:endParaRPr lang="en-US">
              <a:cs typeface="Calibri"/>
            </a:endParaRPr>
          </a:p>
          <a:p>
            <a:r>
              <a:rPr lang="en-US"/>
              <a:t>While culturally informed assessment practices provide a starting point, it is crucial to go a step further shift towards culturally responsive assessment to truly address biases, promote inclusivity, and ensure fair representation for individuals from diverse cultural backgrounds.</a:t>
            </a:r>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11</a:t>
            </a:fld>
            <a:endParaRPr lang="en-US"/>
          </a:p>
        </p:txBody>
      </p:sp>
    </p:spTree>
    <p:extLst>
      <p:ext uri="{BB962C8B-B14F-4D97-AF65-F5344CB8AC3E}">
        <p14:creationId xmlns:p14="http://schemas.microsoft.com/office/powerpoint/2010/main" val="110224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spcBef>
                <a:spcPts val="1000"/>
              </a:spcBef>
              <a:buFont typeface="Arial"/>
              <a:buChar char="•"/>
            </a:pPr>
            <a:r>
              <a:rPr lang="en-US"/>
              <a:t>Culturally responsive pedagogy is an educational approach that embraces anti-racist practices. It recognizes and appreciates the cultural backgrounds, life experiences, and knowledge of students as vital components of their learning journey. By incorporating culturally significant content, examples, and perspectives into the curriculum, this approach aims to make learning more meaningful, relatable, and relevant for students, fostering academic success and positive identity development. Additionally, it highlights the active role of teachers in engaging with students' cultural backgrounds, perspectives, and experiences, encouraging them to make choices that reflect and connect to students' diverse backgrounds, histories, and cultural contexts. By valuing and incorporating these diverse elements, culturally responsive pedagogy actively challenges and confronts racism within the educational system. Furthermore, these practices promote equity, inclusivity, empowerment, and overall well-being by honoring the identities and knowledge of all students, dismantling systemic biases, and ensuring fair and culturally relevant assessments.</a:t>
            </a:r>
          </a:p>
        </p:txBody>
      </p:sp>
      <p:sp>
        <p:nvSpPr>
          <p:cNvPr id="4" name="Slide Number Placeholder 3"/>
          <p:cNvSpPr>
            <a:spLocks noGrp="1"/>
          </p:cNvSpPr>
          <p:nvPr>
            <p:ph type="sldNum" sz="quarter" idx="5"/>
          </p:nvPr>
        </p:nvSpPr>
        <p:spPr/>
        <p:txBody>
          <a:bodyPr/>
          <a:lstStyle/>
          <a:p>
            <a:fld id="{CE146099-839B-484C-A120-BA287108C630}" type="slidenum">
              <a:rPr lang="en-US"/>
              <a:t>12</a:t>
            </a:fld>
            <a:endParaRPr lang="en-US"/>
          </a:p>
        </p:txBody>
      </p:sp>
    </p:spTree>
    <p:extLst>
      <p:ext uri="{BB962C8B-B14F-4D97-AF65-F5344CB8AC3E}">
        <p14:creationId xmlns:p14="http://schemas.microsoft.com/office/powerpoint/2010/main" val="1087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education context, anti-racism refers to a commitment to actively challenging and dismantling systemic racism within educational institutions and promoting equitable opportunities and outcomes for all students, regardless of their racial or ethnic background. It involves recognizing and addressing the ways in which racism operates within educational systems, policies, curriculum, school processes and procedures, teaching pedagogical choices, practices, and interactions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13</a:t>
            </a:fld>
            <a:endParaRPr lang="en-US"/>
          </a:p>
        </p:txBody>
      </p:sp>
    </p:spTree>
    <p:extLst>
      <p:ext uri="{BB962C8B-B14F-4D97-AF65-F5344CB8AC3E}">
        <p14:creationId xmlns:p14="http://schemas.microsoft.com/office/powerpoint/2010/main" val="635288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Please Pause the video at this time and engage </a:t>
            </a:r>
            <a:r>
              <a:rPr lang="en-US"/>
              <a:t>in personal reflection time with the </a:t>
            </a:r>
            <a:r>
              <a:rPr lang="en-US" i="1"/>
              <a:t>Equity and Culturally Responsive Assessment Practices </a:t>
            </a:r>
            <a:r>
              <a:rPr lang="en-US"/>
              <a:t>document. This document shares information and some strategies relating to a move towards building a more equitable, culturally responsive and inclusive education system for all learners.</a:t>
            </a:r>
          </a:p>
          <a:p>
            <a:endParaRPr lang="en-US">
              <a:cs typeface="Calibri"/>
            </a:endParaRPr>
          </a:p>
          <a:p>
            <a:r>
              <a:rPr lang="en-US">
                <a:cs typeface="Calibri"/>
              </a:rPr>
              <a:t>*****************************************</a:t>
            </a:r>
          </a:p>
          <a:p>
            <a:r>
              <a:rPr lang="en-US"/>
              <a:t>How can schools implement practical strategies to address systemic racism, promote antiracism, and foster equity, while creating a more inclusive environment that values and respects diverse cultures, backgrounds, and identities?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09021-8FD2-47DE-9248-3785FC294E1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23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shift to culturally responsive assessment practices, we also need to critically analyze our existing curriculum design and assessment practices.</a:t>
            </a:r>
          </a:p>
          <a:p>
            <a:endParaRPr lang="en-US"/>
          </a:p>
          <a:p>
            <a:r>
              <a:rPr lang="en-US"/>
              <a:t>If we don't consciously make that shift in our design and our approach, then our own biases and assumptions about learning can be communicated directly and indirectly through our assessment design, indirectly excluding students that are not from the dominant culture, students who are racialized and students with language proficiency challenges.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15</a:t>
            </a:fld>
            <a:endParaRPr lang="en-US"/>
          </a:p>
        </p:txBody>
      </p:sp>
    </p:spTree>
    <p:extLst>
      <p:ext uri="{BB962C8B-B14F-4D97-AF65-F5344CB8AC3E}">
        <p14:creationId xmlns:p14="http://schemas.microsoft.com/office/powerpoint/2010/main" val="407498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Please Pause the video at this time and engage</a:t>
            </a:r>
            <a:r>
              <a:rPr lang="en-US" dirty="0"/>
              <a:t> in table talk discussions with the following question.</a:t>
            </a:r>
          </a:p>
          <a:p>
            <a:endParaRPr lang="en-US" dirty="0">
              <a:cs typeface="Calibri"/>
            </a:endParaRPr>
          </a:p>
          <a:p>
            <a:r>
              <a:rPr lang="en-US" dirty="0">
                <a:cs typeface="Calibri"/>
              </a:rPr>
              <a:t>The shift to culturally responsive curriculum design and assessment isn't simply a matter of re-writing a question, it's an approach and lens through which the teacher would set up the learning experience so that it is an authentic exploration, scaffolded to guide students so that they feel confident with the task.</a:t>
            </a: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09021-8FD2-47DE-9248-3785FC294E1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721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her book, </a:t>
            </a:r>
            <a:r>
              <a:rPr lang="en-US" i="1">
                <a:cs typeface="Calibri"/>
              </a:rPr>
              <a:t>Culturally Responsive Teaching and the Brain, </a:t>
            </a:r>
            <a:r>
              <a:rPr lang="en-US" err="1">
                <a:cs typeface="Calibri"/>
              </a:rPr>
              <a:t>Zaretta</a:t>
            </a:r>
            <a:r>
              <a:rPr lang="en-US">
                <a:cs typeface="Calibri"/>
              </a:rPr>
              <a:t> Hammond describes the importance of having a two-way alliance with students and a reminder that the challenge of moving dependent learners forward doesn't all rest on you. Rather, it is a learning partnership where we as educators make a shift in thinking about the tools, tactics and techniques we need to gather and develop in order to be culturally responsive within the learning partnership. Culturally </a:t>
            </a:r>
            <a:r>
              <a:rPr lang="en-US" err="1">
                <a:cs typeface="Calibri"/>
              </a:rPr>
              <a:t>responseive</a:t>
            </a:r>
            <a:r>
              <a:rPr lang="en-US">
                <a:cs typeface="Calibri"/>
              </a:rPr>
              <a:t> assessment practices allow students flexibility during assessments so they can bring their own cultural identities into demonstrations of their learning. </a:t>
            </a:r>
          </a:p>
        </p:txBody>
      </p:sp>
      <p:sp>
        <p:nvSpPr>
          <p:cNvPr id="4" name="Slide Number Placeholder 3"/>
          <p:cNvSpPr>
            <a:spLocks noGrp="1"/>
          </p:cNvSpPr>
          <p:nvPr>
            <p:ph type="sldNum" sz="quarter" idx="5"/>
          </p:nvPr>
        </p:nvSpPr>
        <p:spPr/>
        <p:txBody>
          <a:bodyPr/>
          <a:lstStyle/>
          <a:p>
            <a:fld id="{CE146099-839B-484C-A120-BA287108C630}" type="slidenum">
              <a:rPr lang="en-US"/>
              <a:t>17</a:t>
            </a:fld>
            <a:endParaRPr lang="en-US"/>
          </a:p>
        </p:txBody>
      </p:sp>
    </p:spTree>
    <p:extLst>
      <p:ext uri="{BB962C8B-B14F-4D97-AF65-F5344CB8AC3E}">
        <p14:creationId xmlns:p14="http://schemas.microsoft.com/office/powerpoint/2010/main" val="2749768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CA"/>
              <a:t>For a long time our assessment has focused on the product and Some students might show their strength in another part </a:t>
            </a:r>
            <a:r>
              <a:rPr lang="en-CA" b="0" i="0" kern="1200">
                <a:effectLst/>
                <a:sym typeface="Calibri"/>
              </a:rPr>
              <a:t>of </a:t>
            </a:r>
            <a:r>
              <a:rPr lang="en-CA"/>
              <a:t>the learning process </a:t>
            </a:r>
            <a:r>
              <a:rPr lang="en-CA" b="0" i="0" kern="1200">
                <a:effectLst/>
                <a:sym typeface="Calibri"/>
              </a:rPr>
              <a:t>and </a:t>
            </a:r>
            <a:r>
              <a:rPr lang="en-CA"/>
              <a:t>not just in the end product. Triangulating evidence of learning honours the learning </a:t>
            </a:r>
            <a:r>
              <a:rPr lang="en-CA" b="0" i="0" kern="1200">
                <a:effectLst/>
                <a:sym typeface="Calibri"/>
              </a:rPr>
              <a:t>in </a:t>
            </a:r>
            <a:r>
              <a:rPr lang="en-CA"/>
              <a:t>the way </a:t>
            </a:r>
            <a:r>
              <a:rPr lang="en-CA" b="0" i="0" kern="1200">
                <a:effectLst/>
                <a:sym typeface="Calibri"/>
              </a:rPr>
              <a:t>that </a:t>
            </a:r>
            <a:r>
              <a:rPr lang="en-CA"/>
              <a:t>it exists for each student. As mentioned before, once our criteria is clear for a </a:t>
            </a:r>
            <a:r>
              <a:rPr lang="en-CA" b="0" i="0" kern="1200">
                <a:effectLst/>
                <a:sym typeface="Calibri"/>
              </a:rPr>
              <a:t>learning standard</a:t>
            </a:r>
            <a:r>
              <a:rPr lang="en-CA"/>
              <a:t> it allows us the opportunity to capture evidence of that criteria in a variety of ways. </a:t>
            </a:r>
            <a:endParaRPr lang="en-US"/>
          </a:p>
        </p:txBody>
      </p:sp>
    </p:spTree>
    <p:extLst>
      <p:ext uri="{BB962C8B-B14F-4D97-AF65-F5344CB8AC3E}">
        <p14:creationId xmlns:p14="http://schemas.microsoft.com/office/powerpoint/2010/main" val="51929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fontAlgn="base"/>
            <a:endParaRPr lang="en-CA"/>
          </a:p>
          <a:p>
            <a:pPr>
              <a:buFont typeface="Arial" panose="020B0604020202020204" pitchFamily="34" charset="0"/>
              <a:buChar char="•"/>
            </a:pPr>
            <a:r>
              <a:rPr lang="en-US"/>
              <a:t>Triangulating evidence of learning is considered a culturally responsive assessment practice because it recognizes and values diverse forms of knowledge and ways of demonstrating understanding. It goes beyond relying on a single assessment method or source of information to make judgments about student learning.</a:t>
            </a:r>
            <a:endParaRPr lang="en-US">
              <a:solidFill>
                <a:srgbClr val="000000"/>
              </a:solidFill>
              <a:latin typeface="Calibri" panose="020F0502020204030204" pitchFamily="34" charset="0"/>
            </a:endParaRPr>
          </a:p>
          <a:p>
            <a:pPr>
              <a:buFont typeface="Arial" panose="020B0604020202020204" pitchFamily="34" charset="0"/>
              <a:buChar char="•"/>
            </a:pPr>
            <a:r>
              <a:rPr lang="en-US"/>
              <a:t>This approach aligns with culturally responsive pedagogy by acknowledging that students from different cultural backgrounds may have unique ways of expressing their learning and understanding. It allows for flexibility and openness to diverse forms of communication, expression, and representation.</a:t>
            </a:r>
            <a:endParaRPr lang="en-US">
              <a:solidFill>
                <a:srgbClr val="000000"/>
              </a:solidFill>
              <a:latin typeface="Calibri" panose="020F0502020204030204" pitchFamily="34" charset="0"/>
            </a:endParaRPr>
          </a:p>
          <a:p>
            <a:pPr fontAlgn="base"/>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40642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4209021-8FD2-47DE-9248-3785FC294E14}" type="slidenum">
              <a:rPr lang="en-CA" smtClean="0"/>
              <a:t>2</a:t>
            </a:fld>
            <a:endParaRPr lang="en-CA"/>
          </a:p>
        </p:txBody>
      </p:sp>
    </p:spTree>
    <p:extLst>
      <p:ext uri="{BB962C8B-B14F-4D97-AF65-F5344CB8AC3E}">
        <p14:creationId xmlns:p14="http://schemas.microsoft.com/office/powerpoint/2010/main" val="63926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Education must embrace racial </a:t>
            </a:r>
            <a:r>
              <a:rPr lang="en-US" b="1"/>
              <a:t>equity </a:t>
            </a:r>
            <a:r>
              <a:rPr lang="en-US"/>
              <a:t>and be culturally inclusive to ensure that all students and staff have an environment that recognizes and </a:t>
            </a:r>
            <a:r>
              <a:rPr lang="en-US" err="1"/>
              <a:t>honours</a:t>
            </a:r>
            <a:r>
              <a:rPr lang="en-US"/>
              <a:t> their dignity, humanity, and potential, which supports the creation of a future that is free of racism. Wider societal change is required to support equitable and inclusive education for all students. </a:t>
            </a:r>
          </a:p>
          <a:p>
            <a:endParaRPr lang="en-US">
              <a:cs typeface="Calibri"/>
            </a:endParaRPr>
          </a:p>
          <a:p>
            <a:r>
              <a:rPr lang="en-US">
                <a:cs typeface="Calibri"/>
              </a:rPr>
              <a:t>In the next few slides we will share ways in which the BC curriculum provides opportunities for an integrated anti-racism approach.</a:t>
            </a:r>
            <a:endParaRPr lang="en-US"/>
          </a:p>
          <a:p>
            <a:r>
              <a:rPr lang="en-US">
                <a:cs typeface="Calibri"/>
              </a:rPr>
              <a:t>This information comes from the 'Anti-Racism: A Guide for Educators' provided by the Ministry of Education and Childcare. It is included in this modules resources and a great starting point to see the explicit connections between our curriculum and anti-racism – included in the document are specific examples of anti-racism in the curricular competencies from different areas of learning K-12 and specific strategies to explore and ground the work.</a:t>
            </a:r>
          </a:p>
        </p:txBody>
      </p:sp>
      <p:sp>
        <p:nvSpPr>
          <p:cNvPr id="4" name="Slide Number Placeholder 3"/>
          <p:cNvSpPr>
            <a:spLocks noGrp="1"/>
          </p:cNvSpPr>
          <p:nvPr>
            <p:ph type="sldNum" sz="quarter" idx="5"/>
          </p:nvPr>
        </p:nvSpPr>
        <p:spPr/>
        <p:txBody>
          <a:bodyPr/>
          <a:lstStyle/>
          <a:p>
            <a:fld id="{CE146099-839B-484C-A120-BA287108C630}" type="slidenum">
              <a:rPr lang="en-US"/>
              <a:t>20</a:t>
            </a:fld>
            <a:endParaRPr lang="en-US"/>
          </a:p>
        </p:txBody>
      </p:sp>
    </p:spTree>
    <p:extLst>
      <p:ext uri="{BB962C8B-B14F-4D97-AF65-F5344CB8AC3E}">
        <p14:creationId xmlns:p14="http://schemas.microsoft.com/office/powerpoint/2010/main" val="3460860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spcBef>
                <a:spcPts val="1000"/>
              </a:spcBef>
              <a:buFont typeface="Arial"/>
              <a:buChar char="•"/>
            </a:pPr>
            <a:r>
              <a:rPr lang="en-US"/>
              <a:t>This document is not meant to be a step-by-step manual. Instead, it is meant to provide teachers with a useful starting point for teaching various anti-racism topics in all areas of learning. It contains an anti-racism Teaching Guide, which can be adapted to meet the needs of the local community and students. While this guide contains helpful advice and suggestions, teachers will need to adapt to the needs of their students, and other factors unique to their school and classroom contexts.  </a:t>
            </a:r>
          </a:p>
          <a:p>
            <a:pPr marL="171450" indent="-171450">
              <a:lnSpc>
                <a:spcPct val="110000"/>
              </a:lnSpc>
              <a:spcBef>
                <a:spcPts val="1000"/>
              </a:spcBef>
              <a:buFont typeface="Arial"/>
              <a:buChar char="•"/>
            </a:pPr>
            <a:r>
              <a:rPr lang="en-US"/>
              <a:t>As part of the comprehensive approach to anti-racism, teachers are encouraged to treat these conversations as part of ongoing dialogue in the classroom rather than a once-a-year event. Many schools have relied on presentations by anti-racism workshops to cover these important conversations as a reaction to an incident. Ongoing learning and teacher-mediated discussions about anti-racism can help cultivate a culture of equality that become a normalized part of school cultures. </a:t>
            </a:r>
            <a:endParaRPr lang="en-US">
              <a:cs typeface="Calibri"/>
            </a:endParaRPr>
          </a:p>
          <a:p>
            <a:pPr marL="171450" indent="-171450">
              <a:lnSpc>
                <a:spcPct val="110000"/>
              </a:lnSpc>
              <a:spcBef>
                <a:spcPts val="1000"/>
              </a:spcBef>
              <a:buFont typeface="Arial"/>
              <a:buChar char="•"/>
            </a:pPr>
            <a:r>
              <a:rPr lang="en-US"/>
              <a:t>As students become more familiar and comfortable with talking about these issues, they may have questions that come up throughout the year that cannot be adequately answered during a one-time presentation. Having classroom teachers address these topics also contributes to the overall goal of helping normalize conversations about anti-racism. </a:t>
            </a:r>
          </a:p>
        </p:txBody>
      </p:sp>
      <p:sp>
        <p:nvSpPr>
          <p:cNvPr id="4" name="Slide Number Placeholder 3"/>
          <p:cNvSpPr>
            <a:spLocks noGrp="1"/>
          </p:cNvSpPr>
          <p:nvPr>
            <p:ph type="sldNum" sz="quarter" idx="5"/>
          </p:nvPr>
        </p:nvSpPr>
        <p:spPr/>
        <p:txBody>
          <a:bodyPr/>
          <a:lstStyle/>
          <a:p>
            <a:fld id="{CE146099-839B-484C-A120-BA287108C630}" type="slidenum">
              <a:rPr lang="en-US"/>
              <a:t>21</a:t>
            </a:fld>
            <a:endParaRPr lang="en-US"/>
          </a:p>
        </p:txBody>
      </p:sp>
    </p:spTree>
    <p:extLst>
      <p:ext uri="{BB962C8B-B14F-4D97-AF65-F5344CB8AC3E}">
        <p14:creationId xmlns:p14="http://schemas.microsoft.com/office/powerpoint/2010/main" val="607394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endParaRPr lang="en-US"/>
          </a:p>
          <a:p>
            <a:pPr marL="285750" indent="-285750">
              <a:lnSpc>
                <a:spcPct val="120000"/>
              </a:lnSpc>
              <a:spcBef>
                <a:spcPts val="1000"/>
              </a:spcBef>
              <a:buFont typeface="Arial"/>
              <a:buChar char="•"/>
            </a:pPr>
            <a:r>
              <a:rPr lang="en-US"/>
              <a:t>In British Columbia's K-12 education system, the concept of core competencies plays a significant role in shaping student learning outcomes. Core competencies are a set of essential skills, attitudes, and knowledge that students develop throughout their education to help them thrive in life, learning, and work. These competencies include thinking critically, communicating effectively, and engaging in personal and social responsibility.</a:t>
            </a:r>
          </a:p>
          <a:p>
            <a:pPr marL="285750" indent="-285750">
              <a:lnSpc>
                <a:spcPct val="120000"/>
              </a:lnSpc>
              <a:spcBef>
                <a:spcPts val="1000"/>
              </a:spcBef>
              <a:buFont typeface="Arial"/>
              <a:buChar char="•"/>
            </a:pPr>
            <a:r>
              <a:rPr lang="en-US"/>
              <a:t>Connecting anti-racism work with core competencies involves integrating the values of equity, inclusivity, and antiracism into the development of these competencies. By doing so, the education system can actively address and challenge systemic racism while fostering a more inclusive and equitable learning environment for all students.</a:t>
            </a:r>
          </a:p>
          <a:p>
            <a:pPr marL="285750" indent="-285750">
              <a:lnSpc>
                <a:spcPct val="120000"/>
              </a:lnSpc>
              <a:spcBef>
                <a:spcPts val="1000"/>
              </a:spcBef>
              <a:buFont typeface="Arial"/>
              <a:buChar char="•"/>
            </a:pPr>
            <a:r>
              <a:rPr lang="en-US"/>
              <a:t>By intentionally integrating antiracism work with core competencies, the education system in British Columbia can empower students to become critical thinkers, effective communicators, and socially responsible individuals who actively challenge racism and promote equity and inclusivity in their communities and beyond.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E146099-839B-484C-A120-BA287108C630}" type="slidenum">
              <a:rPr lang="en-US"/>
              <a:t>22</a:t>
            </a:fld>
            <a:endParaRPr lang="en-US"/>
          </a:p>
        </p:txBody>
      </p:sp>
    </p:spTree>
    <p:extLst>
      <p:ext uri="{BB962C8B-B14F-4D97-AF65-F5344CB8AC3E}">
        <p14:creationId xmlns:p14="http://schemas.microsoft.com/office/powerpoint/2010/main" val="1629025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Anti-racism is applicable to all areas of learning and is not the responsibility of any one teacher or teachers of specific grade levels or curricular areas. While it is true that some anti-racism work might be more accessible or explicit in some areas of learning, there are relevant ways to apply an anti-racist lens across the curriculum and challenge understandings across the entire school community. </a:t>
            </a:r>
          </a:p>
        </p:txBody>
      </p:sp>
      <p:sp>
        <p:nvSpPr>
          <p:cNvPr id="4" name="Slide Number Placeholder 3"/>
          <p:cNvSpPr>
            <a:spLocks noGrp="1"/>
          </p:cNvSpPr>
          <p:nvPr>
            <p:ph type="sldNum" sz="quarter" idx="5"/>
          </p:nvPr>
        </p:nvSpPr>
        <p:spPr/>
        <p:txBody>
          <a:bodyPr/>
          <a:lstStyle/>
          <a:p>
            <a:fld id="{CE146099-839B-484C-A120-BA287108C630}" type="slidenum">
              <a:rPr lang="en-US"/>
              <a:t>23</a:t>
            </a:fld>
            <a:endParaRPr lang="en-US"/>
          </a:p>
        </p:txBody>
      </p:sp>
    </p:spTree>
    <p:extLst>
      <p:ext uri="{BB962C8B-B14F-4D97-AF65-F5344CB8AC3E}">
        <p14:creationId xmlns:p14="http://schemas.microsoft.com/office/powerpoint/2010/main" val="319571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we begin this module, we think it is important to define Anti-Racism Education in BC as defined by the Government of Canada, so that we have a shared understanding of the term: </a:t>
            </a:r>
            <a:r>
              <a:rPr lang="en-US"/>
              <a:t>“Anti-Racism is the active process of identifying and eliminating racism by changing systems, organizational structures, policies and practices and attitudes, so that power is redistributed and shared equitably.” </a:t>
            </a:r>
          </a:p>
          <a:p>
            <a:endParaRPr lang="en-US">
              <a:cs typeface="Calibri"/>
            </a:endParaRPr>
          </a:p>
          <a:p>
            <a:r>
              <a:rPr lang="en-US"/>
              <a:t>In our education system and teaching practices, there are ongoing challenges related to fairness and inclusivity that affect students from different marginalized backgrounds. Biases, unequal power dynamics, and systemic disparities persist, impacting students from marginalized communities. It is important to acknowledge and address these issues to promote a more equitable and empowering educational environment.</a:t>
            </a:r>
            <a:endParaRPr lang="en-US">
              <a:cs typeface="Calibri"/>
            </a:endParaRPr>
          </a:p>
          <a:p>
            <a:endParaRPr lang="en-US"/>
          </a:p>
          <a:p>
            <a:r>
              <a:rPr lang="en-US"/>
              <a:t>Throughout all areas of learning and grades, the BC curriculum provides many opportunities for anti-racism discussions. Including cross-curricular practices promotes a deeper and more holistic approach toward anti-racism learning for educators and students. While some BC teachers have embraced a variety of different approaches to anti-racism, others have stated they lacked the resources to teach these topics with confidence. In response to the need for additional support for these critical anti-racism topics, the Ministry of Education and Child Care worked with a development team of Indigenous, Black and People of </a:t>
            </a:r>
            <a:r>
              <a:rPr lang="en-US" err="1"/>
              <a:t>Colour</a:t>
            </a:r>
            <a:r>
              <a:rPr lang="en-US"/>
              <a:t> (</a:t>
            </a:r>
            <a:r>
              <a:rPr lang="en-US" err="1"/>
              <a:t>IBPoC</a:t>
            </a:r>
            <a:r>
              <a:rPr lang="en-US"/>
              <a:t>) teachers who represent the diversity within BC to produce an anti-racism guide for elementary and secondary school teachers.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3</a:t>
            </a:fld>
            <a:endParaRPr lang="en-US"/>
          </a:p>
        </p:txBody>
      </p:sp>
    </p:spTree>
    <p:extLst>
      <p:ext uri="{BB962C8B-B14F-4D97-AF65-F5344CB8AC3E}">
        <p14:creationId xmlns:p14="http://schemas.microsoft.com/office/powerpoint/2010/main" val="421032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start of the pandemic, highly publicized incidences of racism have put a spotlight on discrimination occurring on interpersonal and systemic levels. While these are not isolated incidents, this increase in public awareness has brought with it a desire for many people, especially young people, to better understand racism and discrimination and to learn more about the roles we can play in addressing these ongoing issues. </a:t>
            </a:r>
          </a:p>
          <a:p>
            <a:endParaRPr lang="en-US">
              <a:cs typeface="Calibri"/>
            </a:endParaRPr>
          </a:p>
          <a:p>
            <a:r>
              <a:rPr lang="en-US"/>
              <a:t>It is vital for younger generations to learn about discrimination and how it has impacted – and continues to impact – people throughout BC. By understanding the realities of racism, we can continue on a positive path forward, with young people as part of the solution toward making a more equitable and welcoming province for everyone. </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CE146099-839B-484C-A120-BA287108C630}" type="slidenum">
              <a:rPr lang="en-US"/>
              <a:t>4</a:t>
            </a:fld>
            <a:endParaRPr lang="en-US"/>
          </a:p>
        </p:txBody>
      </p:sp>
    </p:spTree>
    <p:extLst>
      <p:ext uri="{BB962C8B-B14F-4D97-AF65-F5344CB8AC3E}">
        <p14:creationId xmlns:p14="http://schemas.microsoft.com/office/powerpoint/2010/main" val="100793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r>
              <a:rPr lang="en-US">
                <a:cs typeface="Calibri"/>
              </a:rPr>
              <a:t>In 2019, </a:t>
            </a:r>
            <a:r>
              <a:rPr lang="en-US"/>
              <a:t>The British Columbia Teachers Council (BCTC) Professional Standards were updated for BC Educators to include a 9th professional standard which states: </a:t>
            </a:r>
          </a:p>
          <a:p>
            <a:pPr>
              <a:lnSpc>
                <a:spcPct val="120000"/>
              </a:lnSpc>
              <a:spcBef>
                <a:spcPts val="1000"/>
              </a:spcBef>
            </a:pPr>
            <a:r>
              <a:rPr lang="en-US"/>
              <a:t>“Educators respect the value and history of First Nations, Inuit and Métis in Canada and the impact of the past on the present and the future. Educators contribute towards trust, reconciliation and healing. Educators foster a deeper understanding of ways of knowing and being, histories, and cultures of First Nations, Inuit and Métis.” </a:t>
            </a:r>
            <a:endParaRPr lang="en-US">
              <a:cs typeface="Calibri"/>
            </a:endParaRPr>
          </a:p>
          <a:p>
            <a:pPr>
              <a:lnSpc>
                <a:spcPct val="120000"/>
              </a:lnSpc>
              <a:spcBef>
                <a:spcPts val="1000"/>
              </a:spcBef>
            </a:pPr>
            <a:endParaRPr lang="en-US">
              <a:cs typeface="Calibri"/>
            </a:endParaRPr>
          </a:p>
          <a:p>
            <a:pPr>
              <a:lnSpc>
                <a:spcPct val="120000"/>
              </a:lnSpc>
              <a:spcBef>
                <a:spcPts val="1000"/>
              </a:spcBef>
            </a:pPr>
            <a:r>
              <a:rPr lang="en-US">
                <a:cs typeface="Calibri"/>
              </a:rPr>
              <a:t>The implications of this standard requires every educator to commit to this work in their practice and context. It's important to acknowledge that educators may be at different points with this work, and identify where one is and continue to grow and move towards where they need to be next.</a:t>
            </a:r>
          </a:p>
          <a:p>
            <a:pPr>
              <a:lnSpc>
                <a:spcPct val="12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5</a:t>
            </a:fld>
            <a:endParaRPr lang="en-US"/>
          </a:p>
        </p:txBody>
      </p:sp>
    </p:spTree>
    <p:extLst>
      <p:ext uri="{BB962C8B-B14F-4D97-AF65-F5344CB8AC3E}">
        <p14:creationId xmlns:p14="http://schemas.microsoft.com/office/powerpoint/2010/main" val="210791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Engaging in anti-racist and equity work can evoke challenging emotions, and we need to have strategies to step thought the discomfort of this work and to acknowledge and manage the emotions that may arise. Some in the moment strategies include: </a:t>
            </a:r>
          </a:p>
          <a:p>
            <a:pPr marL="457200" indent="-457200">
              <a:lnSpc>
                <a:spcPct val="120000"/>
              </a:lnSpc>
              <a:spcBef>
                <a:spcPts val="1000"/>
              </a:spcBef>
              <a:buAutoNum type="arabicPeriod"/>
            </a:pPr>
            <a:r>
              <a:rPr lang="en-US"/>
              <a:t>Deep breathing and Grounding</a:t>
            </a:r>
            <a:endParaRPr lang="en-US">
              <a:cs typeface="Calibri"/>
            </a:endParaRPr>
          </a:p>
          <a:p>
            <a:pPr marL="457200" indent="-457200">
              <a:lnSpc>
                <a:spcPct val="120000"/>
              </a:lnSpc>
              <a:spcBef>
                <a:spcPts val="1000"/>
              </a:spcBef>
              <a:buAutoNum type="arabicPeriod"/>
            </a:pPr>
            <a:r>
              <a:rPr lang="en-US"/>
              <a:t>Mindful Awareness</a:t>
            </a:r>
            <a:endParaRPr lang="en-US">
              <a:cs typeface="Calibri"/>
            </a:endParaRPr>
          </a:p>
          <a:p>
            <a:pPr marL="457200" indent="-457200">
              <a:lnSpc>
                <a:spcPct val="120000"/>
              </a:lnSpc>
              <a:spcBef>
                <a:spcPts val="1000"/>
              </a:spcBef>
              <a:buAutoNum type="arabicPeriod"/>
            </a:pPr>
            <a:r>
              <a:rPr lang="en-US"/>
              <a:t>Practice Active Listening and Empathy</a:t>
            </a:r>
            <a:endParaRPr lang="en-US">
              <a:cs typeface="Calibri"/>
            </a:endParaRPr>
          </a:p>
          <a:p>
            <a:pPr marL="457200" indent="-457200">
              <a:lnSpc>
                <a:spcPct val="120000"/>
              </a:lnSpc>
              <a:spcBef>
                <a:spcPts val="1000"/>
              </a:spcBef>
              <a:buAutoNum type="arabicPeriod"/>
            </a:pPr>
            <a:endParaRPr lang="en-US">
              <a:cs typeface="Calibri"/>
            </a:endParaRPr>
          </a:p>
          <a:p>
            <a:pPr>
              <a:lnSpc>
                <a:spcPct val="120000"/>
              </a:lnSpc>
              <a:spcBef>
                <a:spcPts val="1000"/>
              </a:spcBef>
            </a:pPr>
            <a:r>
              <a:rPr lang="en-US">
                <a:cs typeface="Calibri"/>
              </a:rPr>
              <a:t>And some larger ongoing practices include:</a:t>
            </a:r>
          </a:p>
          <a:p>
            <a:r>
              <a:rPr lang="en-US"/>
              <a:t>seeking support from a community, engaging in self-reflection, and setting boundaries, </a:t>
            </a:r>
          </a:p>
          <a:p>
            <a:r>
              <a:rPr lang="en-US"/>
              <a:t>All of these are crucial for maintaining well-being while actively participating in this transformative process.</a:t>
            </a:r>
            <a:endParaRPr lang="en-US">
              <a:cs typeface="Calibri"/>
            </a:endParaRPr>
          </a:p>
          <a:p>
            <a:r>
              <a:rPr lang="en-US">
                <a:cs typeface="Calibri"/>
              </a:rPr>
              <a:t>You may want to pause here and refer to the Equity and Anti-Racism in Education Self Care document for detailed information about these strategies.</a:t>
            </a: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6</a:t>
            </a:fld>
            <a:endParaRPr lang="en-US"/>
          </a:p>
        </p:txBody>
      </p:sp>
    </p:spTree>
    <p:extLst>
      <p:ext uri="{BB962C8B-B14F-4D97-AF65-F5344CB8AC3E}">
        <p14:creationId xmlns:p14="http://schemas.microsoft.com/office/powerpoint/2010/main" val="3412968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US"/>
              <a:t>As mentioned in previous modules, The Circle of Courage, a model of positive youth development created by Dr. Martin </a:t>
            </a:r>
            <a:r>
              <a:rPr lang="en-US" err="1"/>
              <a:t>Brokenleg</a:t>
            </a:r>
            <a:r>
              <a:rPr lang="en-US"/>
              <a:t> and team, is an iteration of the First Peoples' Medicine Wheel, holds significant purpose in education, particularly in the context of anti-racism efforts, and is explicitly referenced in the K-12 reporting policy document.</a:t>
            </a:r>
          </a:p>
          <a:p>
            <a:endParaRPr lang="en-US"/>
          </a:p>
          <a:p>
            <a:r>
              <a:rPr lang="en-US"/>
              <a:t>By emphasizing the core values of Belonging, Generosity, Mastery, and Independence, it aims to create an inclusive and equitable learning environment and foundational principles for holistic growth and well being.</a:t>
            </a:r>
          </a:p>
          <a:p>
            <a:r>
              <a:rPr lang="en-US"/>
              <a:t>In the context of assessment, teachers can make curriculum choices, design learning experiences and assessments that promote the growth and well being of their learners.</a:t>
            </a:r>
          </a:p>
        </p:txBody>
      </p:sp>
    </p:spTree>
    <p:extLst>
      <p:ext uri="{BB962C8B-B14F-4D97-AF65-F5344CB8AC3E}">
        <p14:creationId xmlns:p14="http://schemas.microsoft.com/office/powerpoint/2010/main" val="2506288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US"/>
              <a:t>The purpose of the Circle of Courage in education is to create a holistic and supportive learning environment where students' social, emotional, and cognitive needs are met. </a:t>
            </a:r>
          </a:p>
          <a:p>
            <a:endParaRPr lang="en-US"/>
          </a:p>
          <a:p>
            <a:pPr marL="171450" indent="-171450">
              <a:buFont typeface="Arial,Sans-Serif"/>
              <a:buChar char="•"/>
            </a:pPr>
            <a:r>
              <a:rPr lang="en-US"/>
              <a:t>Belonging refers to the need for individuals to feel connected, valued, and included within their communities. In the context of assessment, culturally responsive anti-racism efforts should aim to create an inclusive environment where all students feel a sense of belonging. This can be achieved by using assessment methods that recognize and value diverse cultural backgrounds, allowing students to express their unique perspectives, and fostering a supportive and inclusive classroom climate.</a:t>
            </a:r>
          </a:p>
          <a:p>
            <a:pPr marL="171450" indent="-171450">
              <a:buFont typeface="Arial"/>
              <a:buChar char="•"/>
            </a:pPr>
            <a:r>
              <a:rPr lang="en-US"/>
              <a:t>Generosity involves acts of kindness, empathy, and giving back to others. In the context of assessment, generosity can be promoted by encouraging students to collaborate, support each other, and share their knowledge and experiences. Assessment tasks can be designed to encourage students to engage in cooperative learning, peer feedback, and opportunities for students to share what they know and what they can do in a way that is a strength of theirs.</a:t>
            </a:r>
          </a:p>
          <a:p>
            <a:endParaRPr lang="en-US"/>
          </a:p>
          <a:p>
            <a:pPr marL="171450" indent="-171450">
              <a:buFont typeface="Arial"/>
              <a:buChar char="•"/>
            </a:pPr>
            <a:r>
              <a:rPr lang="en-US"/>
              <a:t>Mastery: Mastery refers to the development of competence, skills, and knowledge in various domains. In assessment, mastery can be promoted by ensuring that assessments are fair, relevant, transparent and aligned with culturally diverse perspectives. It is important to provide many opportunities for students to demonstrate their knowledge and skills in multiple ways, considering different learning styles and cultural backgrounds.</a:t>
            </a:r>
          </a:p>
          <a:p>
            <a:endParaRPr lang="en-US"/>
          </a:p>
          <a:p>
            <a:pPr marL="171450" indent="-171450">
              <a:buFont typeface="Arial"/>
              <a:buChar char="•"/>
            </a:pPr>
            <a:r>
              <a:rPr lang="en-US"/>
              <a:t>Independence: Independence refers to the ability of individuals to make choices, take responsibility for their learning, and develop self-confidence. In the context of assessment promoting independence means empowering students to take ownership of their learning and assessment processes. This can be achieved by involving students in the assessment design, encouraging self-reflection, and providing opportunities for student voice and choice in assessment methods.</a:t>
            </a:r>
          </a:p>
          <a:p>
            <a:endParaRPr lang="en-US"/>
          </a:p>
        </p:txBody>
      </p:sp>
    </p:spTree>
    <p:extLst>
      <p:ext uri="{BB962C8B-B14F-4D97-AF65-F5344CB8AC3E}">
        <p14:creationId xmlns:p14="http://schemas.microsoft.com/office/powerpoint/2010/main" val="1594253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refer to this slide, or the printed resource during the pause and table talk discussions in the next slide.</a:t>
            </a:r>
          </a:p>
        </p:txBody>
      </p:sp>
      <p:sp>
        <p:nvSpPr>
          <p:cNvPr id="4" name="Slide Number Placeholder 3"/>
          <p:cNvSpPr>
            <a:spLocks noGrp="1"/>
          </p:cNvSpPr>
          <p:nvPr>
            <p:ph type="sldNum" sz="quarter" idx="5"/>
          </p:nvPr>
        </p:nvSpPr>
        <p:spPr/>
        <p:txBody>
          <a:bodyPr/>
          <a:lstStyle/>
          <a:p>
            <a:fld id="{CE146099-839B-484C-A120-BA287108C630}" type="slidenum">
              <a:rPr lang="en-US"/>
              <a:t>9</a:t>
            </a:fld>
            <a:endParaRPr lang="en-US"/>
          </a:p>
        </p:txBody>
      </p:sp>
    </p:spTree>
    <p:extLst>
      <p:ext uri="{BB962C8B-B14F-4D97-AF65-F5344CB8AC3E}">
        <p14:creationId xmlns:p14="http://schemas.microsoft.com/office/powerpoint/2010/main" val="2418624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41961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08023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432562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spc="-116"/>
            </a:lvl1pPr>
          </a:lstStyle>
          <a:p>
            <a:r>
              <a:t>Section Title</a:t>
            </a:r>
          </a:p>
        </p:txBody>
      </p:sp>
      <p:sp>
        <p:nvSpPr>
          <p:cNvPr id="72"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03916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vl1pPr>
            <a:lvl2pPr marL="0" indent="228600" algn="ctr">
              <a:lnSpc>
                <a:spcPct val="80000"/>
              </a:lnSpc>
              <a:spcBef>
                <a:spcPts val="0"/>
              </a:spcBef>
              <a:buSzTx/>
              <a:buNone/>
              <a:defRPr sz="5800" spc="-116"/>
            </a:lvl2pPr>
            <a:lvl3pPr marL="0" indent="457200" algn="ctr">
              <a:lnSpc>
                <a:spcPct val="80000"/>
              </a:lnSpc>
              <a:spcBef>
                <a:spcPts val="0"/>
              </a:spcBef>
              <a:buSzTx/>
              <a:buNone/>
              <a:defRPr sz="5800" spc="-116"/>
            </a:lvl3pPr>
            <a:lvl4pPr marL="0" indent="685800" algn="ctr">
              <a:lnSpc>
                <a:spcPct val="80000"/>
              </a:lnSpc>
              <a:spcBef>
                <a:spcPts val="0"/>
              </a:spcBef>
              <a:buSzTx/>
              <a:buNone/>
              <a:defRPr sz="5800" spc="-116"/>
            </a:lvl4pPr>
            <a:lvl5pPr marL="0" indent="914400" algn="ctr">
              <a:lnSpc>
                <a:spcPct val="80000"/>
              </a:lnSpc>
              <a:spcBef>
                <a:spcPts val="0"/>
              </a:spcBef>
              <a:buSzTx/>
              <a:buNone/>
              <a:defRPr sz="5800" spc="-116"/>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spc="-125">
                <a:latin typeface="Avenir Heavy"/>
                <a:ea typeface="Avenir Heavy"/>
                <a:cs typeface="Avenir Heavy"/>
                <a:sym typeface="Avenir Heavy"/>
              </a:defRPr>
            </a:lvl1pPr>
            <a:lvl2pPr marL="0" indent="228600" algn="ctr">
              <a:lnSpc>
                <a:spcPct val="80000"/>
              </a:lnSpc>
              <a:spcBef>
                <a:spcPts val="0"/>
              </a:spcBef>
              <a:buSzTx/>
              <a:buNone/>
              <a:defRPr sz="12500" spc="-125">
                <a:latin typeface="Avenir Heavy"/>
                <a:ea typeface="Avenir Heavy"/>
                <a:cs typeface="Avenir Heavy"/>
                <a:sym typeface="Avenir Heavy"/>
              </a:defRPr>
            </a:lvl2pPr>
            <a:lvl3pPr marL="0" indent="457200" algn="ctr">
              <a:lnSpc>
                <a:spcPct val="80000"/>
              </a:lnSpc>
              <a:spcBef>
                <a:spcPts val="0"/>
              </a:spcBef>
              <a:buSzTx/>
              <a:buNone/>
              <a:defRPr sz="12500" spc="-125">
                <a:latin typeface="Avenir Heavy"/>
                <a:ea typeface="Avenir Heavy"/>
                <a:cs typeface="Avenir Heavy"/>
                <a:sym typeface="Avenir Heavy"/>
              </a:defRPr>
            </a:lvl3pPr>
            <a:lvl4pPr marL="0" indent="685800" algn="ctr">
              <a:lnSpc>
                <a:spcPct val="80000"/>
              </a:lnSpc>
              <a:spcBef>
                <a:spcPts val="0"/>
              </a:spcBef>
              <a:buSzTx/>
              <a:buNone/>
              <a:defRPr sz="12500" spc="-125">
                <a:latin typeface="Avenir Heavy"/>
                <a:ea typeface="Avenir Heavy"/>
                <a:cs typeface="Avenir Heavy"/>
                <a:sym typeface="Avenir Heavy"/>
              </a:defRPr>
            </a:lvl4pPr>
            <a:lvl5pPr marL="0" indent="914400" algn="ctr">
              <a:lnSpc>
                <a:spcPct val="80000"/>
              </a:lnSpc>
              <a:spcBef>
                <a:spcPts val="0"/>
              </a:spcBef>
              <a:buSzTx/>
              <a:buNone/>
              <a:defRPr sz="12500" spc="-125">
                <a:latin typeface="Avenir Heavy"/>
                <a:ea typeface="Avenir Heavy"/>
                <a:cs typeface="Avenir Heavy"/>
                <a:sym typeface="Avenir Heavy"/>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367347">
              <a:lnSpc>
                <a:spcPct val="100000"/>
              </a:lnSpc>
              <a:spcBef>
                <a:spcPts val="0"/>
              </a:spcBef>
              <a:buSzTx/>
              <a:buNone/>
              <a:defRPr sz="2448">
                <a:latin typeface="Avenir Heavy"/>
                <a:ea typeface="Avenir Heavy"/>
                <a:cs typeface="Avenir Heavy"/>
                <a:sym typeface="Avenir Heavy"/>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vl1pPr>
            <a:lvl2pPr marL="319462" indent="-6350">
              <a:spcBef>
                <a:spcPts val="0"/>
              </a:spcBef>
              <a:buSzTx/>
              <a:buNone/>
              <a:defRPr sz="4250" spc="-85"/>
            </a:lvl2pPr>
            <a:lvl3pPr marL="319462" indent="222250">
              <a:spcBef>
                <a:spcPts val="0"/>
              </a:spcBef>
              <a:buSzTx/>
              <a:buNone/>
              <a:defRPr sz="4250" spc="-85"/>
            </a:lvl3pPr>
            <a:lvl4pPr marL="319462" indent="450850">
              <a:spcBef>
                <a:spcPts val="0"/>
              </a:spcBef>
              <a:buSzTx/>
              <a:buNone/>
              <a:defRPr sz="4250" spc="-85"/>
            </a:lvl4pPr>
            <a:lvl5pPr marL="319462" indent="679450">
              <a:spcBef>
                <a:spcPts val="0"/>
              </a:spcBef>
              <a:buSzTx/>
              <a:buNone/>
              <a:defRPr sz="4250" spc="-85"/>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49" name="–Johnny Appleseed"/>
          <p:cNvSpPr txBox="1">
            <a:spLocks noGrp="1"/>
          </p:cNvSpPr>
          <p:nvPr>
            <p:ph type="body" sz="quarter" idx="21"/>
          </p:nvPr>
        </p:nvSpPr>
        <p:spPr>
          <a:xfrm>
            <a:off x="2416969" y="4473773"/>
            <a:ext cx="7358063" cy="328935"/>
          </a:xfrm>
          <a:prstGeom prst="rect">
            <a:avLst/>
          </a:prstGeom>
        </p:spPr>
        <p:txBody>
          <a:bodyPr wrap="square" lIns="71437" tIns="71437" rIns="71437" bIns="71437">
            <a:spAutoFit/>
          </a:bodyPr>
          <a:lstStyle>
            <a:lvl1pPr marL="0" indent="0" algn="ctr" defTabSz="410766">
              <a:lnSpc>
                <a:spcPct val="100000"/>
              </a:lnSpc>
              <a:spcBef>
                <a:spcPts val="0"/>
              </a:spcBef>
              <a:buSzTx/>
              <a:buNone/>
              <a:defRPr sz="1600" i="1">
                <a:latin typeface="+mn-lt"/>
                <a:ea typeface="+mn-ea"/>
                <a:cs typeface="+mn-cs"/>
                <a:sym typeface="Helvetica Neue"/>
              </a:defRPr>
            </a:lvl1pPr>
          </a:lstStyle>
          <a:p>
            <a:r>
              <a:t>–Johnny Appleseed</a:t>
            </a:r>
          </a:p>
        </p:txBody>
      </p:sp>
      <p:sp>
        <p:nvSpPr>
          <p:cNvPr id="150" name="“Type a quote here.”"/>
          <p:cNvSpPr txBox="1">
            <a:spLocks noGrp="1"/>
          </p:cNvSpPr>
          <p:nvPr>
            <p:ph type="body" sz="quarter" idx="22"/>
          </p:nvPr>
        </p:nvSpPr>
        <p:spPr>
          <a:xfrm>
            <a:off x="2416969" y="3009825"/>
            <a:ext cx="7358063" cy="409727"/>
          </a:xfrm>
          <a:prstGeom prst="rect">
            <a:avLst/>
          </a:prstGeom>
        </p:spPr>
        <p:txBody>
          <a:bodyPr wrap="square" lIns="71437" tIns="71437" rIns="71437" bIns="71437" anchor="ctr">
            <a:spAutoFit/>
          </a:bodyPr>
          <a:lstStyle>
            <a:lvl1pPr marL="0" indent="0" algn="ctr" defTabSz="410766">
              <a:lnSpc>
                <a:spcPct val="100000"/>
              </a:lnSpc>
              <a:spcBef>
                <a:spcPts val="0"/>
              </a:spcBef>
              <a:buSzTx/>
              <a:buNone/>
              <a:defRPr sz="2300">
                <a:latin typeface="Helvetica Neue Medium"/>
                <a:ea typeface="Helvetica Neue Medium"/>
                <a:cs typeface="Helvetica Neue Medium"/>
                <a:sym typeface="Helvetica Neue Medium"/>
              </a:defRPr>
            </a:lvl1pPr>
          </a:lstStyle>
          <a:p>
            <a:r>
              <a:t>“Type a quote here.” </a:t>
            </a:r>
          </a:p>
        </p:txBody>
      </p:sp>
      <p:sp>
        <p:nvSpPr>
          <p:cNvPr id="151" name="Slide Number"/>
          <p:cNvSpPr txBox="1">
            <a:spLocks noGrp="1"/>
          </p:cNvSpPr>
          <p:nvPr>
            <p:ph type="sldNum" sz="quarter" idx="2"/>
          </p:nvPr>
        </p:nvSpPr>
        <p:spPr>
          <a:xfrm>
            <a:off x="5932518" y="6536531"/>
            <a:ext cx="322203"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2416969" y="1151930"/>
            <a:ext cx="7358063" cy="2321719"/>
          </a:xfrm>
          <a:prstGeom prst="rect">
            <a:avLst/>
          </a:prstGeom>
        </p:spPr>
        <p:txBody>
          <a:bodyPr lIns="71437" tIns="71437" rIns="71437" bIns="71437" anchor="b"/>
          <a:lstStyle>
            <a:lvl1pPr algn="ctr" defTabSz="410766">
              <a:lnSpc>
                <a:spcPct val="100000"/>
              </a:lnSpc>
              <a:defRPr sz="5600" spc="0">
                <a:latin typeface="Helvetica Neue Medium"/>
                <a:ea typeface="Helvetica Neue Medium"/>
                <a:cs typeface="Helvetica Neue Medium"/>
                <a:sym typeface="Helvetica Neue Medium"/>
              </a:defRPr>
            </a:lvl1pPr>
          </a:lstStyle>
          <a:p>
            <a:r>
              <a:t>Title Text</a:t>
            </a:r>
          </a:p>
        </p:txBody>
      </p:sp>
      <p:sp>
        <p:nvSpPr>
          <p:cNvPr id="159" name="Body Level One…"/>
          <p:cNvSpPr txBox="1">
            <a:spLocks noGrp="1"/>
          </p:cNvSpPr>
          <p:nvPr>
            <p:ph type="body" sz="quarter" idx="1"/>
          </p:nvPr>
        </p:nvSpPr>
        <p:spPr>
          <a:xfrm>
            <a:off x="2416969" y="3545086"/>
            <a:ext cx="7358063" cy="794743"/>
          </a:xfrm>
          <a:prstGeom prst="rect">
            <a:avLst/>
          </a:prstGeom>
        </p:spPr>
        <p:txBody>
          <a:bodyPr lIns="71437" tIns="71437" rIns="71437" bIns="71437"/>
          <a:lstStyle>
            <a:lvl1pPr marL="0" indent="0" algn="ctr" defTabSz="410766">
              <a:lnSpc>
                <a:spcPct val="100000"/>
              </a:lnSpc>
              <a:spcBef>
                <a:spcPts val="0"/>
              </a:spcBef>
              <a:buSzTx/>
              <a:buNone/>
              <a:defRPr sz="2600">
                <a:latin typeface="+mn-lt"/>
                <a:ea typeface="+mn-ea"/>
                <a:cs typeface="+mn-cs"/>
                <a:sym typeface="Helvetica Neue"/>
              </a:defRPr>
            </a:lvl1pPr>
            <a:lvl2pPr marL="0" indent="0" algn="ctr" defTabSz="410766">
              <a:lnSpc>
                <a:spcPct val="100000"/>
              </a:lnSpc>
              <a:spcBef>
                <a:spcPts val="0"/>
              </a:spcBef>
              <a:buSzTx/>
              <a:buNone/>
              <a:defRPr sz="2600">
                <a:latin typeface="+mn-lt"/>
                <a:ea typeface="+mn-ea"/>
                <a:cs typeface="+mn-cs"/>
                <a:sym typeface="Helvetica Neue"/>
              </a:defRPr>
            </a:lvl2pPr>
            <a:lvl3pPr marL="0" indent="0" algn="ctr" defTabSz="410766">
              <a:lnSpc>
                <a:spcPct val="100000"/>
              </a:lnSpc>
              <a:spcBef>
                <a:spcPts val="0"/>
              </a:spcBef>
              <a:buSzTx/>
              <a:buNone/>
              <a:defRPr sz="2600">
                <a:latin typeface="+mn-lt"/>
                <a:ea typeface="+mn-ea"/>
                <a:cs typeface="+mn-cs"/>
                <a:sym typeface="Helvetica Neue"/>
              </a:defRPr>
            </a:lvl3pPr>
            <a:lvl4pPr marL="0" indent="0" algn="ctr" defTabSz="410766">
              <a:lnSpc>
                <a:spcPct val="100000"/>
              </a:lnSpc>
              <a:spcBef>
                <a:spcPts val="0"/>
              </a:spcBef>
              <a:buSzTx/>
              <a:buNone/>
              <a:defRPr sz="2600">
                <a:latin typeface="+mn-lt"/>
                <a:ea typeface="+mn-ea"/>
                <a:cs typeface="+mn-cs"/>
                <a:sym typeface="Helvetica Neue"/>
              </a:defRPr>
            </a:lvl4pPr>
            <a:lvl5pPr marL="0" indent="0" algn="ctr" defTabSz="410766">
              <a:lnSpc>
                <a:spcPct val="100000"/>
              </a:lnSpc>
              <a:spcBef>
                <a:spcPts val="0"/>
              </a:spcBef>
              <a:buSzTx/>
              <a:buNone/>
              <a:defRPr sz="2600">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5935724" y="6536531"/>
            <a:ext cx="315791" cy="313546"/>
          </a:xfrm>
          <a:prstGeom prst="rect">
            <a:avLst/>
          </a:prstGeom>
        </p:spPr>
        <p:txBody>
          <a:bodyPr lIns="71437" tIns="71437" rIns="71437" bIns="71437" anchor="t"/>
          <a:lstStyle>
            <a:lvl1pPr defTabSz="410766">
              <a:defRPr sz="11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solidFill>
                  <a:srgbClr val="FFFFFF"/>
                </a:solidFill>
                <a:latin typeface="Calibri Light"/>
                <a:ea typeface="Calibri Light"/>
                <a:cs typeface="Calibri Light"/>
                <a:sym typeface="Calibri Light"/>
              </a:defRPr>
            </a:lvl1pPr>
          </a:lstStyle>
          <a:p>
            <a:r>
              <a:t>Title Text</a:t>
            </a:r>
          </a:p>
        </p:txBody>
      </p:sp>
      <p:sp>
        <p:nvSpPr>
          <p:cNvPr id="168"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solidFill>
                  <a:srgbClr val="FFFFFF"/>
                </a:solidFill>
                <a:latin typeface="Calibri"/>
                <a:ea typeface="Calibri"/>
                <a:cs typeface="Calibri"/>
                <a:sym typeface="Calibri"/>
              </a:defRPr>
            </a:lvl1pPr>
            <a:lvl2pPr marL="495300" indent="-266700" defTabSz="914400">
              <a:spcBef>
                <a:spcPts val="1000"/>
              </a:spcBef>
              <a:buFont typeface="Arial"/>
              <a:defRPr sz="2800">
                <a:solidFill>
                  <a:srgbClr val="FFFFFF"/>
                </a:solidFill>
                <a:latin typeface="Calibri"/>
                <a:ea typeface="Calibri"/>
                <a:cs typeface="Calibri"/>
                <a:sym typeface="Calibri"/>
              </a:defRPr>
            </a:lvl2pPr>
            <a:lvl3pPr marL="777240" indent="-320040" defTabSz="914400">
              <a:spcBef>
                <a:spcPts val="1000"/>
              </a:spcBef>
              <a:buFont typeface="Arial"/>
              <a:defRPr sz="2800">
                <a:solidFill>
                  <a:srgbClr val="FFFFFF"/>
                </a:solidFill>
                <a:latin typeface="Calibri"/>
                <a:ea typeface="Calibri"/>
                <a:cs typeface="Calibri"/>
                <a:sym typeface="Calibri"/>
              </a:defRPr>
            </a:lvl3pPr>
            <a:lvl4pPr marL="1041400" indent="-355600" defTabSz="914400">
              <a:spcBef>
                <a:spcPts val="1000"/>
              </a:spcBef>
              <a:buFont typeface="Arial"/>
              <a:defRPr sz="2800">
                <a:solidFill>
                  <a:srgbClr val="FFFFFF"/>
                </a:solidFill>
                <a:latin typeface="Calibri"/>
                <a:ea typeface="Calibri"/>
                <a:cs typeface="Calibri"/>
                <a:sym typeface="Calibri"/>
              </a:defRPr>
            </a:lvl4pPr>
            <a:lvl5pPr marL="1270000" indent="-355600" defTabSz="914400">
              <a:spcBef>
                <a:spcPts val="1000"/>
              </a:spcBef>
              <a:buFont typeface="Arial"/>
              <a:defRPr sz="28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98411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76"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184"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192"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01"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10"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18"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2416969" y="2268141"/>
            <a:ext cx="7358063" cy="2321719"/>
          </a:xfrm>
          <a:prstGeom prst="rect">
            <a:avLst/>
          </a:prstGeom>
        </p:spPr>
        <p:txBody>
          <a:bodyPr lIns="71437" tIns="71437" rIns="71437" bIns="71437" anchor="ctr"/>
          <a:lstStyle>
            <a:lvl1pPr algn="ctr" defTabSz="410766">
              <a:lnSpc>
                <a:spcPct val="100000"/>
              </a:lnSpc>
              <a:defRPr sz="5600" spc="0">
                <a:latin typeface="Helvetica Neue Medium"/>
                <a:ea typeface="Helvetica Neue Medium"/>
                <a:cs typeface="Helvetica Neue Medium"/>
                <a:sym typeface="Helvetica Neue Medium"/>
              </a:defRPr>
            </a:lvl1pPr>
          </a:lstStyle>
          <a:p>
            <a:r>
              <a:t>Title Text</a:t>
            </a:r>
          </a:p>
        </p:txBody>
      </p:sp>
      <p:sp>
        <p:nvSpPr>
          <p:cNvPr id="227" name="Slide Number"/>
          <p:cNvSpPr txBox="1">
            <a:spLocks noGrp="1"/>
          </p:cNvSpPr>
          <p:nvPr>
            <p:ph type="sldNum" sz="quarter" idx="2"/>
          </p:nvPr>
        </p:nvSpPr>
        <p:spPr>
          <a:xfrm>
            <a:off x="5932518" y="6536531"/>
            <a:ext cx="322203"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92246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spc="-116"/>
            </a:lvl1pPr>
          </a:lstStyle>
          <a:p>
            <a:r>
              <a:t>Section Title</a:t>
            </a:r>
          </a:p>
        </p:txBody>
      </p:sp>
      <p:sp>
        <p:nvSpPr>
          <p:cNvPr id="72"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vl1pPr>
            <a:lvl2pPr marL="0" indent="228600" algn="ctr">
              <a:lnSpc>
                <a:spcPct val="80000"/>
              </a:lnSpc>
              <a:spcBef>
                <a:spcPts val="0"/>
              </a:spcBef>
              <a:buSzTx/>
              <a:buNone/>
              <a:defRPr sz="5800" spc="-116"/>
            </a:lvl2pPr>
            <a:lvl3pPr marL="0" indent="457200" algn="ctr">
              <a:lnSpc>
                <a:spcPct val="80000"/>
              </a:lnSpc>
              <a:spcBef>
                <a:spcPts val="0"/>
              </a:spcBef>
              <a:buSzTx/>
              <a:buNone/>
              <a:defRPr sz="5800" spc="-116"/>
            </a:lvl3pPr>
            <a:lvl4pPr marL="0" indent="685800" algn="ctr">
              <a:lnSpc>
                <a:spcPct val="80000"/>
              </a:lnSpc>
              <a:spcBef>
                <a:spcPts val="0"/>
              </a:spcBef>
              <a:buSzTx/>
              <a:buNone/>
              <a:defRPr sz="5800" spc="-116"/>
            </a:lvl4pPr>
            <a:lvl5pPr marL="0" indent="914400" algn="ctr">
              <a:lnSpc>
                <a:spcPct val="80000"/>
              </a:lnSpc>
              <a:spcBef>
                <a:spcPts val="0"/>
              </a:spcBef>
              <a:buSzTx/>
              <a:buNone/>
              <a:defRPr sz="5800" spc="-116"/>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spc="-125">
                <a:latin typeface="Avenir Heavy"/>
                <a:ea typeface="Avenir Heavy"/>
                <a:cs typeface="Avenir Heavy"/>
                <a:sym typeface="Avenir Heavy"/>
              </a:defRPr>
            </a:lvl1pPr>
            <a:lvl2pPr marL="0" indent="228600" algn="ctr">
              <a:lnSpc>
                <a:spcPct val="80000"/>
              </a:lnSpc>
              <a:spcBef>
                <a:spcPts val="0"/>
              </a:spcBef>
              <a:buSzTx/>
              <a:buNone/>
              <a:defRPr sz="12500" spc="-125">
                <a:latin typeface="Avenir Heavy"/>
                <a:ea typeface="Avenir Heavy"/>
                <a:cs typeface="Avenir Heavy"/>
                <a:sym typeface="Avenir Heavy"/>
              </a:defRPr>
            </a:lvl2pPr>
            <a:lvl3pPr marL="0" indent="457200" algn="ctr">
              <a:lnSpc>
                <a:spcPct val="80000"/>
              </a:lnSpc>
              <a:spcBef>
                <a:spcPts val="0"/>
              </a:spcBef>
              <a:buSzTx/>
              <a:buNone/>
              <a:defRPr sz="12500" spc="-125">
                <a:latin typeface="Avenir Heavy"/>
                <a:ea typeface="Avenir Heavy"/>
                <a:cs typeface="Avenir Heavy"/>
                <a:sym typeface="Avenir Heavy"/>
              </a:defRPr>
            </a:lvl3pPr>
            <a:lvl4pPr marL="0" indent="685800" algn="ctr">
              <a:lnSpc>
                <a:spcPct val="80000"/>
              </a:lnSpc>
              <a:spcBef>
                <a:spcPts val="0"/>
              </a:spcBef>
              <a:buSzTx/>
              <a:buNone/>
              <a:defRPr sz="12500" spc="-125">
                <a:latin typeface="Avenir Heavy"/>
                <a:ea typeface="Avenir Heavy"/>
                <a:cs typeface="Avenir Heavy"/>
                <a:sym typeface="Avenir Heavy"/>
              </a:defRPr>
            </a:lvl4pPr>
            <a:lvl5pPr marL="0" indent="914400" algn="ctr">
              <a:lnSpc>
                <a:spcPct val="80000"/>
              </a:lnSpc>
              <a:spcBef>
                <a:spcPts val="0"/>
              </a:spcBef>
              <a:buSzTx/>
              <a:buNone/>
              <a:defRPr sz="12500" spc="-125">
                <a:latin typeface="Avenir Heavy"/>
                <a:ea typeface="Avenir Heavy"/>
                <a:cs typeface="Avenir Heavy"/>
                <a:sym typeface="Avenir Heavy"/>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367347">
              <a:lnSpc>
                <a:spcPct val="100000"/>
              </a:lnSpc>
              <a:spcBef>
                <a:spcPts val="0"/>
              </a:spcBef>
              <a:buSzTx/>
              <a:buNone/>
              <a:defRPr sz="2448">
                <a:latin typeface="Avenir Heavy"/>
                <a:ea typeface="Avenir Heavy"/>
                <a:cs typeface="Avenir Heavy"/>
                <a:sym typeface="Avenir Heavy"/>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vl1pPr>
            <a:lvl2pPr marL="319462" indent="-6350">
              <a:spcBef>
                <a:spcPts val="0"/>
              </a:spcBef>
              <a:buSzTx/>
              <a:buNone/>
              <a:defRPr sz="4250" spc="-85"/>
            </a:lvl2pPr>
            <a:lvl3pPr marL="319462" indent="222250">
              <a:spcBef>
                <a:spcPts val="0"/>
              </a:spcBef>
              <a:buSzTx/>
              <a:buNone/>
              <a:defRPr sz="4250" spc="-85"/>
            </a:lvl3pPr>
            <a:lvl4pPr marL="319462" indent="450850">
              <a:spcBef>
                <a:spcPts val="0"/>
              </a:spcBef>
              <a:buSzTx/>
              <a:buNone/>
              <a:defRPr sz="4250" spc="-85"/>
            </a:lvl4pPr>
            <a:lvl5pPr marL="319462" indent="679450">
              <a:spcBef>
                <a:spcPts val="0"/>
              </a:spcBef>
              <a:buSzTx/>
              <a:buNone/>
              <a:defRPr sz="4250" spc="-85"/>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518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49" name="–Johnny Appleseed"/>
          <p:cNvSpPr txBox="1">
            <a:spLocks noGrp="1"/>
          </p:cNvSpPr>
          <p:nvPr>
            <p:ph type="body" sz="quarter" idx="21"/>
          </p:nvPr>
        </p:nvSpPr>
        <p:spPr>
          <a:xfrm>
            <a:off x="2416969" y="4473773"/>
            <a:ext cx="7358063" cy="390491"/>
          </a:xfrm>
          <a:prstGeom prst="rect">
            <a:avLst/>
          </a:prstGeom>
        </p:spPr>
        <p:txBody>
          <a:bodyPr lIns="71437" tIns="71437" rIns="71437" bIns="71437">
            <a:spAutoFit/>
          </a:bodyPr>
          <a:lstStyle>
            <a:lvl1pPr marL="0" indent="0" algn="ctr" defTabSz="410766">
              <a:lnSpc>
                <a:spcPct val="100000"/>
              </a:lnSpc>
              <a:spcBef>
                <a:spcPts val="0"/>
              </a:spcBef>
              <a:buSzTx/>
              <a:buNone/>
              <a:defRPr sz="1600" i="1">
                <a:latin typeface="+mn-lt"/>
                <a:ea typeface="+mn-ea"/>
                <a:cs typeface="+mn-cs"/>
                <a:sym typeface="Helvetica Neue"/>
              </a:defRPr>
            </a:lvl1pPr>
          </a:lstStyle>
          <a:p>
            <a:r>
              <a:t>–Johnny Appleseed</a:t>
            </a:r>
          </a:p>
        </p:txBody>
      </p:sp>
      <p:sp>
        <p:nvSpPr>
          <p:cNvPr id="150" name="“Type a quote here.”"/>
          <p:cNvSpPr txBox="1">
            <a:spLocks noGrp="1"/>
          </p:cNvSpPr>
          <p:nvPr>
            <p:ph type="body" sz="quarter" idx="22"/>
          </p:nvPr>
        </p:nvSpPr>
        <p:spPr>
          <a:xfrm>
            <a:off x="2416969" y="2965583"/>
            <a:ext cx="7358063" cy="498212"/>
          </a:xfrm>
          <a:prstGeom prst="rect">
            <a:avLst/>
          </a:prstGeom>
        </p:spPr>
        <p:txBody>
          <a:bodyPr lIns="71437" tIns="71437" rIns="71437" bIns="71437" anchor="ctr">
            <a:spAutoFit/>
          </a:bodyPr>
          <a:lstStyle>
            <a:lvl1pPr marL="0" indent="0" algn="ctr" defTabSz="410766">
              <a:lnSpc>
                <a:spcPct val="100000"/>
              </a:lnSpc>
              <a:spcBef>
                <a:spcPts val="0"/>
              </a:spcBef>
              <a:buSzTx/>
              <a:buNone/>
              <a:defRPr sz="2300">
                <a:latin typeface="Helvetica Neue Medium"/>
                <a:ea typeface="Helvetica Neue Medium"/>
                <a:cs typeface="Helvetica Neue Medium"/>
                <a:sym typeface="Helvetica Neue Medium"/>
              </a:defRPr>
            </a:lvl1pPr>
          </a:lstStyle>
          <a:p>
            <a:r>
              <a:t>“Type a quote here.” </a:t>
            </a:r>
          </a:p>
        </p:txBody>
      </p:sp>
      <p:sp>
        <p:nvSpPr>
          <p:cNvPr id="151" name="Slide Number"/>
          <p:cNvSpPr txBox="1">
            <a:spLocks noGrp="1"/>
          </p:cNvSpPr>
          <p:nvPr>
            <p:ph type="sldNum" sz="quarter" idx="2"/>
          </p:nvPr>
        </p:nvSpPr>
        <p:spPr>
          <a:xfrm>
            <a:off x="5932518" y="6536531"/>
            <a:ext cx="322203"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2416969" y="1151930"/>
            <a:ext cx="7358063" cy="2321719"/>
          </a:xfrm>
          <a:prstGeom prst="rect">
            <a:avLst/>
          </a:prstGeom>
        </p:spPr>
        <p:txBody>
          <a:bodyPr lIns="71437" tIns="71437" rIns="71437" bIns="71437" anchor="b"/>
          <a:lstStyle>
            <a:lvl1pPr algn="ctr" defTabSz="410766">
              <a:lnSpc>
                <a:spcPct val="100000"/>
              </a:lnSpc>
              <a:defRPr sz="5600" spc="0">
                <a:latin typeface="Helvetica Neue Medium"/>
                <a:ea typeface="Helvetica Neue Medium"/>
                <a:cs typeface="Helvetica Neue Medium"/>
                <a:sym typeface="Helvetica Neue Medium"/>
              </a:defRPr>
            </a:lvl1pPr>
          </a:lstStyle>
          <a:p>
            <a:r>
              <a:t>Title Text</a:t>
            </a:r>
          </a:p>
        </p:txBody>
      </p:sp>
      <p:sp>
        <p:nvSpPr>
          <p:cNvPr id="159" name="Body Level One…"/>
          <p:cNvSpPr txBox="1">
            <a:spLocks noGrp="1"/>
          </p:cNvSpPr>
          <p:nvPr>
            <p:ph type="body" sz="quarter" idx="1"/>
          </p:nvPr>
        </p:nvSpPr>
        <p:spPr>
          <a:xfrm>
            <a:off x="2416969" y="3545086"/>
            <a:ext cx="7358063" cy="794743"/>
          </a:xfrm>
          <a:prstGeom prst="rect">
            <a:avLst/>
          </a:prstGeom>
        </p:spPr>
        <p:txBody>
          <a:bodyPr lIns="71437" tIns="71437" rIns="71437" bIns="71437"/>
          <a:lstStyle>
            <a:lvl1pPr marL="0" indent="0" algn="ctr" defTabSz="410766">
              <a:lnSpc>
                <a:spcPct val="100000"/>
              </a:lnSpc>
              <a:spcBef>
                <a:spcPts val="0"/>
              </a:spcBef>
              <a:buSzTx/>
              <a:buNone/>
              <a:defRPr sz="2600">
                <a:latin typeface="+mn-lt"/>
                <a:ea typeface="+mn-ea"/>
                <a:cs typeface="+mn-cs"/>
                <a:sym typeface="Helvetica Neue"/>
              </a:defRPr>
            </a:lvl1pPr>
            <a:lvl2pPr marL="0" indent="0" algn="ctr" defTabSz="410766">
              <a:lnSpc>
                <a:spcPct val="100000"/>
              </a:lnSpc>
              <a:spcBef>
                <a:spcPts val="0"/>
              </a:spcBef>
              <a:buSzTx/>
              <a:buNone/>
              <a:defRPr sz="2600">
                <a:latin typeface="+mn-lt"/>
                <a:ea typeface="+mn-ea"/>
                <a:cs typeface="+mn-cs"/>
                <a:sym typeface="Helvetica Neue"/>
              </a:defRPr>
            </a:lvl2pPr>
            <a:lvl3pPr marL="0" indent="0" algn="ctr" defTabSz="410766">
              <a:lnSpc>
                <a:spcPct val="100000"/>
              </a:lnSpc>
              <a:spcBef>
                <a:spcPts val="0"/>
              </a:spcBef>
              <a:buSzTx/>
              <a:buNone/>
              <a:defRPr sz="2600">
                <a:latin typeface="+mn-lt"/>
                <a:ea typeface="+mn-ea"/>
                <a:cs typeface="+mn-cs"/>
                <a:sym typeface="Helvetica Neue"/>
              </a:defRPr>
            </a:lvl3pPr>
            <a:lvl4pPr marL="0" indent="0" algn="ctr" defTabSz="410766">
              <a:lnSpc>
                <a:spcPct val="100000"/>
              </a:lnSpc>
              <a:spcBef>
                <a:spcPts val="0"/>
              </a:spcBef>
              <a:buSzTx/>
              <a:buNone/>
              <a:defRPr sz="2600">
                <a:latin typeface="+mn-lt"/>
                <a:ea typeface="+mn-ea"/>
                <a:cs typeface="+mn-cs"/>
                <a:sym typeface="Helvetica Neue"/>
              </a:defRPr>
            </a:lvl4pPr>
            <a:lvl5pPr marL="0" indent="0" algn="ctr" defTabSz="410766">
              <a:lnSpc>
                <a:spcPct val="100000"/>
              </a:lnSpc>
              <a:spcBef>
                <a:spcPts val="0"/>
              </a:spcBef>
              <a:buSzTx/>
              <a:buNone/>
              <a:defRPr sz="2600">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5935724" y="6536531"/>
            <a:ext cx="315791" cy="313546"/>
          </a:xfrm>
          <a:prstGeom prst="rect">
            <a:avLst/>
          </a:prstGeom>
        </p:spPr>
        <p:txBody>
          <a:bodyPr lIns="71437" tIns="71437" rIns="71437" bIns="71437" anchor="t"/>
          <a:lstStyle>
            <a:lvl1pPr defTabSz="410766">
              <a:defRPr sz="11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solidFill>
                  <a:srgbClr val="FFFFFF"/>
                </a:solidFill>
                <a:latin typeface="Calibri Light"/>
                <a:ea typeface="Calibri Light"/>
                <a:cs typeface="Calibri Light"/>
                <a:sym typeface="Calibri Light"/>
              </a:defRPr>
            </a:lvl1pPr>
          </a:lstStyle>
          <a:p>
            <a:r>
              <a:t>Title Text</a:t>
            </a:r>
          </a:p>
        </p:txBody>
      </p:sp>
      <p:sp>
        <p:nvSpPr>
          <p:cNvPr id="168"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solidFill>
                  <a:srgbClr val="FFFFFF"/>
                </a:solidFill>
                <a:latin typeface="Calibri"/>
                <a:ea typeface="Calibri"/>
                <a:cs typeface="Calibri"/>
                <a:sym typeface="Calibri"/>
              </a:defRPr>
            </a:lvl1pPr>
            <a:lvl2pPr marL="495300" indent="-266700" defTabSz="914400">
              <a:spcBef>
                <a:spcPts val="1000"/>
              </a:spcBef>
              <a:buFont typeface="Arial"/>
              <a:defRPr sz="2800">
                <a:solidFill>
                  <a:srgbClr val="FFFFFF"/>
                </a:solidFill>
                <a:latin typeface="Calibri"/>
                <a:ea typeface="Calibri"/>
                <a:cs typeface="Calibri"/>
                <a:sym typeface="Calibri"/>
              </a:defRPr>
            </a:lvl2pPr>
            <a:lvl3pPr marL="777240" indent="-320040" defTabSz="914400">
              <a:spcBef>
                <a:spcPts val="1000"/>
              </a:spcBef>
              <a:buFont typeface="Arial"/>
              <a:defRPr sz="2800">
                <a:solidFill>
                  <a:srgbClr val="FFFFFF"/>
                </a:solidFill>
                <a:latin typeface="Calibri"/>
                <a:ea typeface="Calibri"/>
                <a:cs typeface="Calibri"/>
                <a:sym typeface="Calibri"/>
              </a:defRPr>
            </a:lvl3pPr>
            <a:lvl4pPr marL="1041400" indent="-355600" defTabSz="914400">
              <a:spcBef>
                <a:spcPts val="1000"/>
              </a:spcBef>
              <a:buFont typeface="Arial"/>
              <a:defRPr sz="2800">
                <a:solidFill>
                  <a:srgbClr val="FFFFFF"/>
                </a:solidFill>
                <a:latin typeface="Calibri"/>
                <a:ea typeface="Calibri"/>
                <a:cs typeface="Calibri"/>
                <a:sym typeface="Calibri"/>
              </a:defRPr>
            </a:lvl4pPr>
            <a:lvl5pPr marL="1270000" indent="-355600" defTabSz="914400">
              <a:spcBef>
                <a:spcPts val="1000"/>
              </a:spcBef>
              <a:buFont typeface="Arial"/>
              <a:defRPr sz="28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76"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184"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192"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01"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10"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670528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18"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2416969" y="2268141"/>
            <a:ext cx="7358063" cy="2321719"/>
          </a:xfrm>
          <a:prstGeom prst="rect">
            <a:avLst/>
          </a:prstGeom>
        </p:spPr>
        <p:txBody>
          <a:bodyPr lIns="71437" tIns="71437" rIns="71437" bIns="71437" anchor="ctr"/>
          <a:lstStyle>
            <a:lvl1pPr algn="ctr" defTabSz="410766">
              <a:lnSpc>
                <a:spcPct val="100000"/>
              </a:lnSpc>
              <a:defRPr sz="5600" spc="0">
                <a:latin typeface="Helvetica Neue Medium"/>
                <a:ea typeface="Helvetica Neue Medium"/>
                <a:cs typeface="Helvetica Neue Medium"/>
                <a:sym typeface="Helvetica Neue Medium"/>
              </a:defRPr>
            </a:lvl1pPr>
          </a:lstStyle>
          <a:p>
            <a:r>
              <a:t>Title Text</a:t>
            </a:r>
          </a:p>
        </p:txBody>
      </p:sp>
      <p:sp>
        <p:nvSpPr>
          <p:cNvPr id="227" name="Slide Number"/>
          <p:cNvSpPr txBox="1">
            <a:spLocks noGrp="1"/>
          </p:cNvSpPr>
          <p:nvPr>
            <p:ph type="sldNum" sz="quarter" idx="2"/>
          </p:nvPr>
        </p:nvSpPr>
        <p:spPr>
          <a:xfrm>
            <a:off x="5932518" y="6536531"/>
            <a:ext cx="322203"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79443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64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5/29/23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56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5/29/23</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256754"/>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lvl2pPr>
              <a:buSzPct val="100000"/>
            </a:lvl2pPr>
            <a:lvl3pPr>
              <a:buSzPct val="100000"/>
            </a:lvl3pPr>
            <a:lvl4pPr>
              <a:buSzPct val="100000"/>
            </a:lvl4pPr>
            <a:lvl5pPr>
              <a:buSzPct val="100000"/>
            </a:lvl5p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521333"/>
            <a:ext cx="243656" cy="206467"/>
          </a:xfrm>
          <a:prstGeom prst="rect">
            <a:avLst/>
          </a:prstGeom>
          <a:ln w="12700">
            <a:miter lim="400000"/>
          </a:ln>
        </p:spPr>
        <p:txBody>
          <a:bodyPr wrap="squar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32" r:id="rId12"/>
    <p:sldLayoutId id="2147483933" r:id="rId13"/>
    <p:sldLayoutId id="2147483934" r:id="rId14"/>
    <p:sldLayoutId id="2147483935"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72" r:id="rId24"/>
    <p:sldLayoutId id="2147483673" r:id="rId25"/>
  </p:sldLayoutIdLst>
  <p:transition spd="med"/>
  <p:txStyles>
    <p:titleStyle>
      <a:lvl1pPr marL="0" marR="0" indent="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1pPr>
      <a:lvl2pPr marL="0" marR="0" indent="2286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2pPr>
      <a:lvl3pPr marL="0" marR="0" indent="4572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3pPr>
      <a:lvl4pPr marL="0" marR="0" indent="6858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4pPr>
      <a:lvl5pPr marL="0" marR="0" indent="9144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5pPr>
      <a:lvl6pPr marL="0" marR="0" indent="11430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6pPr>
      <a:lvl7pPr marL="0" marR="0" indent="13716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7pPr>
      <a:lvl8pPr marL="0" marR="0" indent="16002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8pPr>
      <a:lvl9pPr marL="0" marR="0" indent="18288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9pPr>
    </p:titleStyle>
    <p:bodyStyle>
      <a:lvl1pPr marL="304800" marR="0" indent="-304800" algn="l" defTabSz="1219169" latinLnBrk="0">
        <a:lnSpc>
          <a:spcPct val="90000"/>
        </a:lnSpc>
        <a:spcBef>
          <a:spcPts val="2250"/>
        </a:spcBef>
        <a:spcAft>
          <a:spcPts val="0"/>
        </a:spcAft>
        <a:buClrTx/>
        <a:buSzPct val="100000"/>
        <a:buFontTx/>
        <a:buChar char="•"/>
        <a:tabLst/>
        <a:defRPr sz="2400" b="0" i="0" u="none" strike="noStrike" cap="none" spc="0" baseline="0">
          <a:solidFill>
            <a:srgbClr val="000000"/>
          </a:solidFill>
          <a:uFillTx/>
          <a:latin typeface="Avenir Book"/>
          <a:ea typeface="Avenir Book"/>
          <a:cs typeface="Avenir Book"/>
          <a:sym typeface="Avenir Book"/>
        </a:defRPr>
      </a:lvl1pPr>
      <a:lvl2pPr marL="609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2pPr>
      <a:lvl3pPr marL="914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3pPr>
      <a:lvl4pPr marL="1219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4pPr>
      <a:lvl5pPr marL="15240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5pPr>
      <a:lvl6pPr marL="18288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6pPr>
      <a:lvl7pPr marL="2133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7pPr>
      <a:lvl8pPr marL="2438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8pPr>
      <a:lvl9pPr marL="2743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lvl2pPr>
              <a:buSzPct val="100000"/>
            </a:lvl2pPr>
            <a:lvl3pPr>
              <a:buSzPct val="100000"/>
            </a:lvl3pPr>
            <a:lvl4pPr>
              <a:buSzPct val="100000"/>
            </a:lvl4pPr>
            <a:lvl5pPr>
              <a:buSzPct val="100000"/>
            </a:lvl5p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660" r:id="rId12"/>
    <p:sldLayoutId id="2147483661" r:id="rId13"/>
    <p:sldLayoutId id="2147483662" r:id="rId14"/>
    <p:sldLayoutId id="2147483663"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Lst>
  <p:transition spd="med"/>
  <p:txStyles>
    <p:titleStyle>
      <a:lvl1pPr marL="0" marR="0" indent="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1pPr>
      <a:lvl2pPr marL="0" marR="0" indent="2286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2pPr>
      <a:lvl3pPr marL="0" marR="0" indent="4572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3pPr>
      <a:lvl4pPr marL="0" marR="0" indent="6858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4pPr>
      <a:lvl5pPr marL="0" marR="0" indent="9144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5pPr>
      <a:lvl6pPr marL="0" marR="0" indent="11430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6pPr>
      <a:lvl7pPr marL="0" marR="0" indent="13716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7pPr>
      <a:lvl8pPr marL="0" marR="0" indent="16002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8pPr>
      <a:lvl9pPr marL="0" marR="0" indent="18288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9pPr>
    </p:titleStyle>
    <p:bodyStyle>
      <a:lvl1pPr marL="304800" marR="0" indent="-304800" algn="l" defTabSz="1219169" latinLnBrk="0">
        <a:lnSpc>
          <a:spcPct val="90000"/>
        </a:lnSpc>
        <a:spcBef>
          <a:spcPts val="2250"/>
        </a:spcBef>
        <a:spcAft>
          <a:spcPts val="0"/>
        </a:spcAft>
        <a:buClrTx/>
        <a:buSzPct val="100000"/>
        <a:buFontTx/>
        <a:buChar char="•"/>
        <a:tabLst/>
        <a:defRPr sz="2400" b="0" i="0" u="none" strike="noStrike" cap="none" spc="0" baseline="0">
          <a:solidFill>
            <a:srgbClr val="000000"/>
          </a:solidFill>
          <a:uFillTx/>
          <a:latin typeface="Avenir Book"/>
          <a:ea typeface="Avenir Book"/>
          <a:cs typeface="Avenir Book"/>
          <a:sym typeface="Avenir Book"/>
        </a:defRPr>
      </a:lvl1pPr>
      <a:lvl2pPr marL="609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2pPr>
      <a:lvl3pPr marL="914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3pPr>
      <a:lvl4pPr marL="1219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4pPr>
      <a:lvl5pPr marL="15240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5pPr>
      <a:lvl6pPr marL="18288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6pPr>
      <a:lvl7pPr marL="2133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7pPr>
      <a:lvl8pPr marL="2438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8pPr>
      <a:lvl9pPr marL="2743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8.m4a"/><Relationship Id="rId7" Type="http://schemas.openxmlformats.org/officeDocument/2006/relationships/image" Target="../media/image7.tif"/><Relationship Id="rId2" Type="http://schemas.microsoft.com/office/2007/relationships/media" Target="../media/media18.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18.xml"/><Relationship Id="rId10" Type="http://schemas.openxmlformats.org/officeDocument/2006/relationships/image" Target="../media/image2.png"/><Relationship Id="rId4" Type="http://schemas.openxmlformats.org/officeDocument/2006/relationships/slideLayout" Target="../slideLayouts/slideLayout55.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60802A-CB0A-468C-B8E5-6F426F84F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71135" y="1599756"/>
            <a:ext cx="8470898" cy="1625163"/>
          </a:xfrm>
        </p:spPr>
        <p:txBody>
          <a:bodyPr>
            <a:normAutofit fontScale="90000"/>
          </a:bodyPr>
          <a:lstStyle/>
          <a:p>
            <a:pPr algn="ctr"/>
            <a:r>
              <a:rPr lang="en-US"/>
              <a:t>Quality Assessment and Communicating Student Learning</a:t>
            </a:r>
          </a:p>
        </p:txBody>
      </p:sp>
      <p:sp>
        <p:nvSpPr>
          <p:cNvPr id="3" name="Subtitle 2"/>
          <p:cNvSpPr>
            <a:spLocks noGrp="1"/>
          </p:cNvSpPr>
          <p:nvPr>
            <p:ph type="subTitle" idx="1"/>
          </p:nvPr>
        </p:nvSpPr>
        <p:spPr>
          <a:xfrm>
            <a:off x="3992034" y="3635229"/>
            <a:ext cx="5943599" cy="746640"/>
          </a:xfrm>
        </p:spPr>
        <p:txBody>
          <a:bodyPr vert="horz" lIns="91440" tIns="45720" rIns="91440" bIns="45720" rtlCol="0" anchor="t">
            <a:normAutofit fontScale="92500" lnSpcReduction="20000"/>
          </a:bodyPr>
          <a:lstStyle/>
          <a:p>
            <a:pPr algn="ctr"/>
            <a:endParaRPr lang="en-US"/>
          </a:p>
          <a:p>
            <a:r>
              <a:rPr lang="en-US">
                <a:ea typeface="Calibri"/>
                <a:cs typeface="Calibri"/>
              </a:rPr>
              <a:t>Part 7</a:t>
            </a:r>
            <a:endParaRPr lang="en-US"/>
          </a:p>
        </p:txBody>
      </p:sp>
      <p:cxnSp>
        <p:nvCxnSpPr>
          <p:cNvPr id="10" name="Straight Connector 9">
            <a:extLst>
              <a:ext uri="{FF2B5EF4-FFF2-40B4-BE49-F238E27FC236}">
                <a16:creationId xmlns:a16="http://schemas.microsoft.com/office/drawing/2014/main" id="{F37ABF8F-2936-429C-ACD7-A6BD50E44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58" y="3469192"/>
            <a:ext cx="0" cy="131078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5" descr="Logo&#10;&#10;Description automatically generated">
            <a:extLst>
              <a:ext uri="{FF2B5EF4-FFF2-40B4-BE49-F238E27FC236}">
                <a16:creationId xmlns:a16="http://schemas.microsoft.com/office/drawing/2014/main" id="{ACFA9490-E8EC-FAC4-9103-0272DA8A345E}"/>
              </a:ext>
            </a:extLst>
          </p:cNvPr>
          <p:cNvPicPr>
            <a:picLocks noChangeAspect="1"/>
          </p:cNvPicPr>
          <p:nvPr/>
        </p:nvPicPr>
        <p:blipFill>
          <a:blip r:embed="rId5"/>
          <a:stretch>
            <a:fillRect/>
          </a:stretch>
        </p:blipFill>
        <p:spPr>
          <a:xfrm>
            <a:off x="6354233" y="3555936"/>
            <a:ext cx="3452283" cy="910293"/>
          </a:xfrm>
          <a:prstGeom prst="rect">
            <a:avLst/>
          </a:prstGeom>
        </p:spPr>
      </p:pic>
      <p:pic>
        <p:nvPicPr>
          <p:cNvPr id="7" name="Audio 6">
            <a:hlinkClick r:id="" action="ppaction://media"/>
            <a:extLst>
              <a:ext uri="{FF2B5EF4-FFF2-40B4-BE49-F238E27FC236}">
                <a16:creationId xmlns:a16="http://schemas.microsoft.com/office/drawing/2014/main" id="{AF39A12F-63F2-E5D0-DA79-F9474A6052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3915915"/>
      </p:ext>
    </p:extLst>
  </p:cSld>
  <p:clrMapOvr>
    <a:masterClrMapping/>
  </p:clrMapOvr>
  <mc:AlternateContent xmlns:mc="http://schemas.openxmlformats.org/markup-compatibility/2006">
    <mc:Choice xmlns:p14="http://schemas.microsoft.com/office/powerpoint/2010/main" Requires="p14">
      <p:transition spd="slow" p14:dur="2000" advTm="7146"/>
    </mc:Choice>
    <mc:Fallback>
      <p:transition spd="slow" advTm="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Georgia Pro Light"/>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52238" y="895440"/>
            <a:ext cx="6125361" cy="1560083"/>
          </a:xfrm>
        </p:spPr>
        <p:txBody>
          <a:bodyPr vert="horz" lIns="91440" tIns="45720" rIns="91440" bIns="45720" rtlCol="0" anchor="b">
            <a:normAutofit/>
          </a:bodyPr>
          <a:lstStyle/>
          <a:p>
            <a:pPr>
              <a:lnSpc>
                <a:spcPct val="100000"/>
              </a:lnSpc>
            </a:pPr>
            <a:r>
              <a:rPr lang="en-US" sz="4400" cap="none" spc="0"/>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A7CF93F8-FD4D-1B18-FF69-4ABB0A15387B}"/>
              </a:ext>
            </a:extLst>
          </p:cNvPr>
          <p:cNvSpPr txBox="1"/>
          <p:nvPr/>
        </p:nvSpPr>
        <p:spPr>
          <a:xfrm>
            <a:off x="5648960" y="2783840"/>
            <a:ext cx="6573519" cy="368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20000"/>
              </a:lnSpc>
              <a:spcBef>
                <a:spcPts val="500"/>
              </a:spcBef>
            </a:pPr>
            <a:endParaRPr lang="en-US" sz="1600" cap="all"/>
          </a:p>
        </p:txBody>
      </p:sp>
      <p:sp>
        <p:nvSpPr>
          <p:cNvPr id="5" name="TextBox 4">
            <a:extLst>
              <a:ext uri="{FF2B5EF4-FFF2-40B4-BE49-F238E27FC236}">
                <a16:creationId xmlns:a16="http://schemas.microsoft.com/office/drawing/2014/main" id="{F8948B1A-CC5D-4E74-BC49-FBC974A1CBAC}"/>
              </a:ext>
            </a:extLst>
          </p:cNvPr>
          <p:cNvSpPr txBox="1"/>
          <p:nvPr/>
        </p:nvSpPr>
        <p:spPr>
          <a:xfrm>
            <a:off x="5661837" y="2985976"/>
            <a:ext cx="525425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rPr>
              <a:t>Please refer to the 4 A's document and table talk the following questions:</a:t>
            </a:r>
          </a:p>
          <a:p>
            <a:endParaRPr lang="en-US">
              <a:solidFill>
                <a:schemeClr val="tx2"/>
              </a:solidFill>
            </a:endParaRPr>
          </a:p>
          <a:p>
            <a:pPr marL="285750" indent="-285750">
              <a:buFont typeface="Arial"/>
              <a:buChar char="•"/>
            </a:pPr>
            <a:r>
              <a:rPr lang="en-US">
                <a:solidFill>
                  <a:schemeClr val="tx2"/>
                </a:solidFill>
              </a:rPr>
              <a:t>What are you, as a classroom teacher, and your school community already doing to develop the 4 quadrants of the Circle of Courage with your students?</a:t>
            </a:r>
          </a:p>
          <a:p>
            <a:pPr marL="285750" indent="-285750">
              <a:buFont typeface="Arial"/>
              <a:buChar char="•"/>
            </a:pPr>
            <a:r>
              <a:rPr lang="en-US">
                <a:solidFill>
                  <a:schemeClr val="tx2"/>
                </a:solidFill>
              </a:rPr>
              <a:t>What additional ideas does your group have to add to each quadrant? </a:t>
            </a:r>
          </a:p>
          <a:p>
            <a:pPr marL="285750" indent="-285750">
              <a:buFont typeface="Arial"/>
              <a:buChar char="•"/>
            </a:pPr>
            <a:endParaRPr lang="en-US"/>
          </a:p>
        </p:txBody>
      </p:sp>
      <p:pic>
        <p:nvPicPr>
          <p:cNvPr id="10" name="Audio 9">
            <a:hlinkClick r:id="" action="ppaction://media"/>
            <a:extLst>
              <a:ext uri="{FF2B5EF4-FFF2-40B4-BE49-F238E27FC236}">
                <a16:creationId xmlns:a16="http://schemas.microsoft.com/office/drawing/2014/main" id="{D995F063-7F07-450A-E40E-AA0262EED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8463618"/>
      </p:ext>
    </p:extLst>
  </p:cSld>
  <p:clrMapOvr>
    <a:masterClrMapping/>
  </p:clrMapOvr>
  <mc:AlternateContent xmlns:mc="http://schemas.openxmlformats.org/markup-compatibility/2006">
    <mc:Choice xmlns:p14="http://schemas.microsoft.com/office/powerpoint/2010/main" Requires="p14">
      <p:transition spd="slow" p14:dur="2000" advTm="41346"/>
    </mc:Choice>
    <mc:Fallback>
      <p:transition spd="slow" advTm="4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6F7776-908D-C61E-ED47-ACE0A84C9126}"/>
              </a:ext>
            </a:extLst>
          </p:cNvPr>
          <p:cNvSpPr>
            <a:spLocks noGrp="1"/>
          </p:cNvSpPr>
          <p:nvPr>
            <p:ph type="title"/>
          </p:nvPr>
        </p:nvSpPr>
        <p:spPr>
          <a:xfrm>
            <a:off x="264480" y="2422681"/>
            <a:ext cx="4928667" cy="3698893"/>
          </a:xfrm>
        </p:spPr>
        <p:txBody>
          <a:bodyPr anchor="t">
            <a:normAutofit/>
          </a:bodyPr>
          <a:lstStyle/>
          <a:p>
            <a:pPr algn="r"/>
            <a:r>
              <a:rPr lang="en-US"/>
              <a:t>Culturally Informed Assessment Practices</a:t>
            </a:r>
          </a:p>
        </p:txBody>
      </p:sp>
      <p:cxnSp>
        <p:nvCxnSpPr>
          <p:cNvPr id="20" name="Straight Connector 19">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000" y="876300"/>
            <a:ext cx="0" cy="518160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2B6E5C-C173-AFB4-E3FF-539EE1935CC5}"/>
              </a:ext>
            </a:extLst>
          </p:cNvPr>
          <p:cNvSpPr>
            <a:spLocks noGrp="1"/>
          </p:cNvSpPr>
          <p:nvPr>
            <p:ph idx="1"/>
          </p:nvPr>
        </p:nvSpPr>
        <p:spPr>
          <a:xfrm>
            <a:off x="5526639" y="2570456"/>
            <a:ext cx="6313326" cy="2370148"/>
          </a:xfrm>
        </p:spPr>
        <p:txBody>
          <a:bodyPr vert="horz" lIns="91440" tIns="45720" rIns="91440" bIns="45720" rtlCol="0" anchor="t">
            <a:normAutofit/>
          </a:bodyPr>
          <a:lstStyle/>
          <a:p>
            <a:pPr marL="0" indent="0">
              <a:buNone/>
            </a:pPr>
            <a:r>
              <a:rPr lang="en-US" i="1">
                <a:ea typeface="+mn-lt"/>
                <a:cs typeface="+mn-lt"/>
              </a:rPr>
              <a:t>"All assessment practices should foster holistic development of the whole person by </a:t>
            </a:r>
            <a:r>
              <a:rPr lang="en-US" i="1" err="1">
                <a:ea typeface="+mn-lt"/>
                <a:cs typeface="+mn-lt"/>
              </a:rPr>
              <a:t>honouring</a:t>
            </a:r>
            <a:r>
              <a:rPr lang="en-US" i="1">
                <a:ea typeface="+mn-lt"/>
                <a:cs typeface="+mn-lt"/>
              </a:rPr>
              <a:t> and incorporating students' cultures and encouraging self-determination, self-identity and self-actualization." </a:t>
            </a:r>
          </a:p>
          <a:p>
            <a:pPr marL="0" indent="0" algn="r">
              <a:buNone/>
            </a:pPr>
            <a:r>
              <a:rPr lang="en-US" i="1">
                <a:ea typeface="+mn-lt"/>
                <a:cs typeface="+mn-lt"/>
              </a:rPr>
              <a:t>-K-12 Student Reporting Policy, p.12</a:t>
            </a:r>
            <a:endParaRPr lang="en-US" i="1"/>
          </a:p>
          <a:p>
            <a:pPr marL="0" indent="0">
              <a:buNone/>
            </a:pPr>
            <a:endParaRPr lang="en-US"/>
          </a:p>
          <a:p>
            <a:endParaRPr lang="en-US" b="1"/>
          </a:p>
          <a:p>
            <a:endParaRPr lang="en-US"/>
          </a:p>
        </p:txBody>
      </p:sp>
      <p:pic>
        <p:nvPicPr>
          <p:cNvPr id="5" name="Audio 4">
            <a:hlinkClick r:id="" action="ppaction://media"/>
            <a:extLst>
              <a:ext uri="{FF2B5EF4-FFF2-40B4-BE49-F238E27FC236}">
                <a16:creationId xmlns:a16="http://schemas.microsoft.com/office/drawing/2014/main" id="{68005D4D-3899-6835-CA0D-DBA4B9477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7965972"/>
      </p:ext>
    </p:extLst>
  </p:cSld>
  <p:clrMapOvr>
    <a:masterClrMapping/>
  </p:clrMapOvr>
  <mc:AlternateContent xmlns:mc="http://schemas.openxmlformats.org/markup-compatibility/2006">
    <mc:Choice xmlns:p14="http://schemas.microsoft.com/office/powerpoint/2010/main" Requires="p14">
      <p:transition spd="slow" p14:dur="2000" advTm="41760"/>
    </mc:Choice>
    <mc:Fallback>
      <p:transition spd="slow" advTm="4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2795-4561-8F72-D0CE-1A8D9C6C5A0C}"/>
              </a:ext>
            </a:extLst>
          </p:cNvPr>
          <p:cNvSpPr>
            <a:spLocks noGrp="1"/>
          </p:cNvSpPr>
          <p:nvPr>
            <p:ph type="title"/>
          </p:nvPr>
        </p:nvSpPr>
        <p:spPr>
          <a:xfrm>
            <a:off x="671273" y="423221"/>
            <a:ext cx="10427840" cy="1086056"/>
          </a:xfrm>
        </p:spPr>
        <p:txBody>
          <a:bodyPr>
            <a:normAutofit/>
          </a:bodyPr>
          <a:lstStyle/>
          <a:p>
            <a:r>
              <a:rPr lang="en-US">
                <a:latin typeface="Calibri Light"/>
                <a:cs typeface="Calibri Light"/>
              </a:rPr>
              <a:t>Culturally Responsive Pedagogy</a:t>
            </a:r>
            <a:endParaRPr lang="en-US"/>
          </a:p>
        </p:txBody>
      </p:sp>
      <p:sp>
        <p:nvSpPr>
          <p:cNvPr id="3" name="Content Placeholder 2">
            <a:extLst>
              <a:ext uri="{FF2B5EF4-FFF2-40B4-BE49-F238E27FC236}">
                <a16:creationId xmlns:a16="http://schemas.microsoft.com/office/drawing/2014/main" id="{2A16065A-D3C8-FBDC-6FDD-90861C8D50F3}"/>
              </a:ext>
            </a:extLst>
          </p:cNvPr>
          <p:cNvSpPr>
            <a:spLocks noGrp="1"/>
          </p:cNvSpPr>
          <p:nvPr>
            <p:ph idx="1"/>
          </p:nvPr>
        </p:nvSpPr>
        <p:spPr>
          <a:xfrm>
            <a:off x="410407" y="1715876"/>
            <a:ext cx="11251624" cy="3903298"/>
          </a:xfrm>
        </p:spPr>
        <p:txBody>
          <a:bodyPr vert="horz" lIns="91440" tIns="45720" rIns="91440" bIns="45720" rtlCol="0" anchor="t">
            <a:noAutofit/>
          </a:bodyPr>
          <a:lstStyle/>
          <a:p>
            <a:pPr>
              <a:lnSpc>
                <a:spcPct val="110000"/>
              </a:lnSpc>
            </a:pPr>
            <a:r>
              <a:rPr lang="en-US" sz="1800">
                <a:latin typeface="Calibri Light"/>
                <a:ea typeface="+mn-lt"/>
                <a:cs typeface="+mn-lt"/>
              </a:rPr>
              <a:t> </a:t>
            </a:r>
            <a:r>
              <a:rPr lang="en-US" sz="1700">
                <a:latin typeface="Calibri Light"/>
                <a:ea typeface="+mn-lt"/>
                <a:cs typeface="+mn-lt"/>
              </a:rPr>
              <a:t>Culturally responsive pedagogy includes practices that are inherently anti-racist in education. </a:t>
            </a:r>
            <a:endParaRPr lang="en-US" sz="1700">
              <a:latin typeface="Calibri Light"/>
              <a:cs typeface="Calibri Light"/>
            </a:endParaRPr>
          </a:p>
          <a:p>
            <a:pPr marL="285750" indent="-285750">
              <a:lnSpc>
                <a:spcPct val="110000"/>
              </a:lnSpc>
            </a:pPr>
            <a:r>
              <a:rPr lang="en-US" sz="1700">
                <a:latin typeface="Calibri Light"/>
                <a:ea typeface="+mn-lt"/>
                <a:cs typeface="+mn-lt"/>
              </a:rPr>
              <a:t>It acknowledges and values the cultural backgrounds, lived experiences, and knowledge of students, recognizing that these aspects play a crucial role in their learning. </a:t>
            </a:r>
            <a:endParaRPr lang="en-US" sz="1700">
              <a:latin typeface="Calibri Light"/>
              <a:ea typeface="+mn-lt"/>
              <a:cs typeface="Calibri Light"/>
            </a:endParaRPr>
          </a:p>
          <a:p>
            <a:pPr marL="285750" indent="-285750">
              <a:lnSpc>
                <a:spcPct val="110000"/>
              </a:lnSpc>
            </a:pPr>
            <a:r>
              <a:rPr lang="en-US" sz="1700">
                <a:latin typeface="Calibri Light"/>
                <a:ea typeface="+mn-lt"/>
                <a:cs typeface="+mn-lt"/>
              </a:rPr>
              <a:t>It involves incorporating culturally significant content, examples, and perspectives into the curriculum to make learning more meaningful, relatable and relevant for students and thereby fostering academic success and positive identity development.</a:t>
            </a:r>
            <a:endParaRPr lang="en-US" sz="1700">
              <a:latin typeface="Calibri Light"/>
              <a:cs typeface="Calibri Light"/>
            </a:endParaRPr>
          </a:p>
          <a:p>
            <a:pPr marL="285750" indent="-285750">
              <a:lnSpc>
                <a:spcPct val="110000"/>
              </a:lnSpc>
            </a:pPr>
            <a:r>
              <a:rPr lang="en-US" sz="1700">
                <a:latin typeface="Calibri Light"/>
                <a:ea typeface="+mn-lt"/>
                <a:cs typeface="+mn-lt"/>
              </a:rPr>
              <a:t>Emphasizes the teacher's role in actively engaging with students' cultural backgrounds, perspectives, and lived experiences, and in turn teachers make choices that reflect and connect to students' backgrounds, histories, experiences, and cultural contexts.</a:t>
            </a:r>
            <a:endParaRPr lang="en-US" sz="1700"/>
          </a:p>
          <a:p>
            <a:pPr marL="285750" indent="-285750">
              <a:lnSpc>
                <a:spcPct val="110000"/>
              </a:lnSpc>
            </a:pPr>
            <a:r>
              <a:rPr lang="en-US" sz="1700">
                <a:latin typeface="Calibri Light"/>
                <a:ea typeface="+mn-lt"/>
                <a:cs typeface="+mn-lt"/>
              </a:rPr>
              <a:t>By valuing and incorporating students' diverse cultural backgrounds, experiences, and perspectives, this approach actively challenges and combats racism within the educational system. </a:t>
            </a:r>
            <a:endParaRPr lang="en-US" sz="1700">
              <a:latin typeface="Calibri Light"/>
              <a:ea typeface="+mn-lt"/>
              <a:cs typeface="Calibri Light"/>
            </a:endParaRPr>
          </a:p>
          <a:p>
            <a:pPr marL="285750" indent="-285750">
              <a:lnSpc>
                <a:spcPct val="110000"/>
              </a:lnSpc>
            </a:pPr>
            <a:r>
              <a:rPr lang="en-US" sz="1700">
                <a:latin typeface="Calibri Light"/>
                <a:ea typeface="+mn-lt"/>
                <a:cs typeface="+mn-lt"/>
              </a:rPr>
              <a:t>These practices promote equity, inclusivity, empowerment, and overall well-being by honoring the identities and knowledge of all students, dismantling systemic biases, and ensuring fair and culturally relevant assessments.</a:t>
            </a:r>
            <a:endParaRPr lang="en-US" sz="1700">
              <a:latin typeface="Calibri Light"/>
              <a:cs typeface="Calibri Light"/>
            </a:endParaRPr>
          </a:p>
        </p:txBody>
      </p:sp>
      <p:sp>
        <p:nvSpPr>
          <p:cNvPr id="4" name="Oval 3">
            <a:extLst>
              <a:ext uri="{FF2B5EF4-FFF2-40B4-BE49-F238E27FC236}">
                <a16:creationId xmlns:a16="http://schemas.microsoft.com/office/drawing/2014/main" id="{093259A9-1384-7898-4D00-F521E92C95B9}"/>
              </a:ext>
            </a:extLst>
          </p:cNvPr>
          <p:cNvSpPr/>
          <p:nvPr/>
        </p:nvSpPr>
        <p:spPr>
          <a:xfrm>
            <a:off x="9844863" y="421742"/>
            <a:ext cx="1638300" cy="1536700"/>
          </a:xfrm>
          <a:prstGeom prst="ellipse">
            <a:avLst/>
          </a:prstGeom>
          <a:solidFill>
            <a:schemeClr val="bg1">
              <a:lumMod val="85000"/>
              <a:lumOff val="15000"/>
            </a:schemeClr>
          </a:solid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Picture 40">
            <a:extLst>
              <a:ext uri="{FF2B5EF4-FFF2-40B4-BE49-F238E27FC236}">
                <a16:creationId xmlns:a16="http://schemas.microsoft.com/office/drawing/2014/main" id="{9D370ED5-B325-B197-2A6A-05C98FAC932E}"/>
              </a:ext>
            </a:extLst>
          </p:cNvPr>
          <p:cNvPicPr>
            <a:picLocks noChangeAspect="1"/>
          </p:cNvPicPr>
          <p:nvPr/>
        </p:nvPicPr>
        <p:blipFill rotWithShape="1">
          <a:blip r:embed="rId5"/>
          <a:srcRect l="42973" t="46097" r="44224" b="40942"/>
          <a:stretch/>
        </p:blipFill>
        <p:spPr>
          <a:xfrm>
            <a:off x="10083000" y="627957"/>
            <a:ext cx="1227113" cy="1242122"/>
          </a:xfrm>
          <a:prstGeom prst="ellipse">
            <a:avLst/>
          </a:prstGeom>
          <a:ln w="12700">
            <a:miter lim="400000"/>
          </a:ln>
        </p:spPr>
      </p:pic>
      <p:pic>
        <p:nvPicPr>
          <p:cNvPr id="5" name="Audio 4">
            <a:hlinkClick r:id="" action="ppaction://media"/>
            <a:extLst>
              <a:ext uri="{FF2B5EF4-FFF2-40B4-BE49-F238E27FC236}">
                <a16:creationId xmlns:a16="http://schemas.microsoft.com/office/drawing/2014/main" id="{6AC3F2D2-6C0C-373C-2221-E54299ED82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9996049"/>
      </p:ext>
    </p:extLst>
  </p:cSld>
  <p:clrMapOvr>
    <a:masterClrMapping/>
  </p:clrMapOvr>
  <mc:AlternateContent xmlns:mc="http://schemas.openxmlformats.org/markup-compatibility/2006">
    <mc:Choice xmlns:p14="http://schemas.microsoft.com/office/powerpoint/2010/main" Requires="p14">
      <p:transition spd="slow" p14:dur="2000" advTm="72368"/>
    </mc:Choice>
    <mc:Fallback>
      <p:transition spd="slow" advTm="7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1BEC-73E2-FFB9-D951-3399DFB3791A}"/>
              </a:ext>
            </a:extLst>
          </p:cNvPr>
          <p:cNvSpPr>
            <a:spLocks noGrp="1"/>
          </p:cNvSpPr>
          <p:nvPr>
            <p:ph type="title"/>
          </p:nvPr>
        </p:nvSpPr>
        <p:spPr>
          <a:xfrm>
            <a:off x="174416" y="88083"/>
            <a:ext cx="12243940" cy="1086056"/>
          </a:xfrm>
        </p:spPr>
        <p:txBody>
          <a:bodyPr>
            <a:normAutofit/>
          </a:bodyPr>
          <a:lstStyle/>
          <a:p>
            <a:r>
              <a:rPr lang="en-US" sz="3600"/>
              <a:t>Equitable &amp; Culturally Responsive Assessment Practices</a:t>
            </a:r>
          </a:p>
        </p:txBody>
      </p:sp>
      <p:sp>
        <p:nvSpPr>
          <p:cNvPr id="3" name="Content Placeholder 2">
            <a:extLst>
              <a:ext uri="{FF2B5EF4-FFF2-40B4-BE49-F238E27FC236}">
                <a16:creationId xmlns:a16="http://schemas.microsoft.com/office/drawing/2014/main" id="{E0CD4F43-93C9-F728-2768-D01A81268D1A}"/>
              </a:ext>
            </a:extLst>
          </p:cNvPr>
          <p:cNvSpPr>
            <a:spLocks noGrp="1"/>
          </p:cNvSpPr>
          <p:nvPr>
            <p:ph idx="1"/>
          </p:nvPr>
        </p:nvSpPr>
        <p:spPr>
          <a:xfrm>
            <a:off x="465326" y="1249065"/>
            <a:ext cx="10960501" cy="5114683"/>
          </a:xfrm>
        </p:spPr>
        <p:txBody>
          <a:bodyPr vert="horz" lIns="91440" tIns="45720" rIns="91440" bIns="45720" rtlCol="0" anchor="t">
            <a:normAutofit/>
          </a:bodyPr>
          <a:lstStyle/>
          <a:p>
            <a:pPr marL="0" indent="0">
              <a:buNone/>
            </a:pPr>
            <a:r>
              <a:rPr lang="en-US" sz="1600">
                <a:ea typeface="+mn-lt"/>
                <a:cs typeface="+mn-lt"/>
              </a:rPr>
              <a:t>Anti-racism in education means actively combating and eradicating systemic racism in schools. It focuses on ensuring fair opportunities and outcomes for all students, regardless of their race or ethnicity. This involves recognizing and addressing racism in various aspects of education, including systems, policies, curriculum, school processes, teaching methods, and interactions.</a:t>
            </a:r>
          </a:p>
          <a:p>
            <a:pPr marL="457200" indent="-457200">
              <a:buAutoNum type="arabicPeriod"/>
            </a:pPr>
            <a:r>
              <a:rPr lang="en-US"/>
              <a:t>Culturally Responsive Teaching</a:t>
            </a:r>
          </a:p>
          <a:p>
            <a:pPr marL="457200" indent="-457200">
              <a:buAutoNum type="arabicPeriod"/>
            </a:pPr>
            <a:r>
              <a:rPr lang="en-US"/>
              <a:t>Anti Bias Curriculum</a:t>
            </a:r>
          </a:p>
          <a:p>
            <a:pPr marL="457200" indent="-457200">
              <a:buAutoNum type="arabicPeriod"/>
            </a:pPr>
            <a:r>
              <a:rPr lang="en-US"/>
              <a:t>Diverse Representation</a:t>
            </a:r>
          </a:p>
          <a:p>
            <a:pPr marL="457200" indent="-457200">
              <a:buAutoNum type="arabicPeriod"/>
            </a:pPr>
            <a:r>
              <a:rPr lang="en-US"/>
              <a:t>Professional Development</a:t>
            </a:r>
          </a:p>
          <a:p>
            <a:pPr marL="457200" indent="-457200">
              <a:buAutoNum type="arabicPeriod"/>
            </a:pPr>
            <a:r>
              <a:rPr lang="en-US"/>
              <a:t>Supportive and Inclusive Classroom, School, and work Environments</a:t>
            </a:r>
          </a:p>
          <a:p>
            <a:pPr marL="457200" indent="-457200">
              <a:buAutoNum type="arabicPeriod"/>
            </a:pPr>
            <a:r>
              <a:rPr lang="en-US"/>
              <a:t>Parent and Community Engagement</a:t>
            </a:r>
          </a:p>
          <a:p>
            <a:pPr marL="457200" indent="-457200">
              <a:buAutoNum type="arabicPeriod"/>
            </a:pPr>
            <a:r>
              <a:rPr lang="en-US"/>
              <a:t>Continuous Self- Reflection</a:t>
            </a:r>
          </a:p>
          <a:p>
            <a:endParaRPr lang="en-US"/>
          </a:p>
          <a:p>
            <a:endParaRPr lang="en-US"/>
          </a:p>
          <a:p>
            <a:pPr marL="0" indent="0">
              <a:buNone/>
            </a:pPr>
            <a:endParaRPr lang="en-US"/>
          </a:p>
        </p:txBody>
      </p:sp>
      <p:pic>
        <p:nvPicPr>
          <p:cNvPr id="6" name="Picture 40" descr="Picture 40">
            <a:extLst>
              <a:ext uri="{FF2B5EF4-FFF2-40B4-BE49-F238E27FC236}">
                <a16:creationId xmlns:a16="http://schemas.microsoft.com/office/drawing/2014/main" id="{6FEF5CD1-0B81-1D06-E43D-A0FE369C0DDC}"/>
              </a:ext>
            </a:extLst>
          </p:cNvPr>
          <p:cNvPicPr>
            <a:picLocks noChangeAspect="1"/>
          </p:cNvPicPr>
          <p:nvPr/>
        </p:nvPicPr>
        <p:blipFill rotWithShape="1">
          <a:blip r:embed="rId5"/>
          <a:srcRect l="42973" t="46097" r="44224" b="40942"/>
          <a:stretch/>
        </p:blipFill>
        <p:spPr>
          <a:xfrm>
            <a:off x="9999519" y="4792876"/>
            <a:ext cx="1227113" cy="1242122"/>
          </a:xfrm>
          <a:prstGeom prst="ellipse">
            <a:avLst/>
          </a:prstGeom>
          <a:ln w="12700">
            <a:solidFill>
              <a:schemeClr val="tx1"/>
            </a:solidFill>
            <a:miter lim="400000"/>
          </a:ln>
        </p:spPr>
      </p:pic>
      <p:pic>
        <p:nvPicPr>
          <p:cNvPr id="7" name="Audio 6">
            <a:hlinkClick r:id="" action="ppaction://media"/>
            <a:extLst>
              <a:ext uri="{FF2B5EF4-FFF2-40B4-BE49-F238E27FC236}">
                <a16:creationId xmlns:a16="http://schemas.microsoft.com/office/drawing/2014/main" id="{D91987F0-E40D-44AC-FE53-2DDB35BFF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5465371"/>
      </p:ext>
    </p:extLst>
  </p:cSld>
  <p:clrMapOvr>
    <a:masterClrMapping/>
  </p:clrMapOvr>
  <mc:AlternateContent xmlns:mc="http://schemas.openxmlformats.org/markup-compatibility/2006">
    <mc:Choice xmlns:p14="http://schemas.microsoft.com/office/powerpoint/2010/main" Requires="p14">
      <p:transition spd="slow" p14:dur="2000" advTm="32341"/>
    </mc:Choice>
    <mc:Fallback>
      <p:transition spd="slow" advTm="3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a:ea typeface="+mn-ea"/>
              <a:cs typeface="+mn-cs"/>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52238" y="895440"/>
            <a:ext cx="6125361" cy="1560083"/>
          </a:xfrm>
        </p:spPr>
        <p:txBody>
          <a:bodyPr vert="horz" lIns="91440" tIns="45720" rIns="91440" bIns="45720" rtlCol="0" anchor="b">
            <a:normAutofit/>
          </a:bodyPr>
          <a:lstStyle/>
          <a:p>
            <a:pPr>
              <a:lnSpc>
                <a:spcPct val="100000"/>
              </a:lnSpc>
            </a:pPr>
            <a:r>
              <a:rPr lang="en-US" sz="4400" kern="1200" cap="none" spc="0">
                <a:solidFill>
                  <a:schemeClr val="tx2"/>
                </a:solidFill>
                <a:latin typeface="+mj-lt"/>
                <a:ea typeface="+mj-ea"/>
                <a:cs typeface="+mj-cs"/>
              </a:rPr>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DFC9DA0-F19D-D457-DD49-AB7571F28399}"/>
              </a:ext>
            </a:extLst>
          </p:cNvPr>
          <p:cNvSpPr txBox="1"/>
          <p:nvPr/>
        </p:nvSpPr>
        <p:spPr>
          <a:xfrm>
            <a:off x="5794743" y="2782185"/>
            <a:ext cx="54757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tx2"/>
              </a:solidFill>
            </a:endParaRPr>
          </a:p>
        </p:txBody>
      </p:sp>
      <p:sp>
        <p:nvSpPr>
          <p:cNvPr id="7" name="Text Placeholder 6">
            <a:extLst>
              <a:ext uri="{FF2B5EF4-FFF2-40B4-BE49-F238E27FC236}">
                <a16:creationId xmlns:a16="http://schemas.microsoft.com/office/drawing/2014/main" id="{D9C9BB11-25C6-52F1-83AA-4737F4E91FAC}"/>
              </a:ext>
            </a:extLst>
          </p:cNvPr>
          <p:cNvSpPr>
            <a:spLocks noGrp="1"/>
          </p:cNvSpPr>
          <p:nvPr>
            <p:ph type="body" sz="half" idx="2"/>
          </p:nvPr>
        </p:nvSpPr>
        <p:spPr>
          <a:xfrm>
            <a:off x="6103809" y="2666144"/>
            <a:ext cx="5215776" cy="3194907"/>
          </a:xfrm>
        </p:spPr>
        <p:txBody>
          <a:bodyPr vert="horz" lIns="91440" tIns="45720" rIns="91440" bIns="45720" rtlCol="0" anchor="t">
            <a:normAutofit/>
          </a:bodyPr>
          <a:lstStyle/>
          <a:p>
            <a:r>
              <a:rPr lang="en-US" i="1"/>
              <a:t>Personal Reflection:</a:t>
            </a:r>
            <a:endParaRPr lang="en-US"/>
          </a:p>
          <a:p>
            <a:r>
              <a:rPr lang="en-US"/>
              <a:t>A move towards building a more equitable, inclusive, and culturally responsive education system for all learners, requires us to closely examine our practices and processes.</a:t>
            </a:r>
          </a:p>
          <a:p>
            <a:r>
              <a:rPr lang="en-US"/>
              <a:t>Please refer to the </a:t>
            </a:r>
            <a:r>
              <a:rPr lang="en-US" i="1"/>
              <a:t>Equity and Culturally Responsive Assessment Practices: </a:t>
            </a:r>
            <a:r>
              <a:rPr lang="en-US"/>
              <a:t>document and engage in personal reflection time. Consider your curriculum and assessment practices and identify what you are already doing, and 1 or more areas that you would like to explore and implement.</a:t>
            </a:r>
          </a:p>
        </p:txBody>
      </p:sp>
      <p:pic>
        <p:nvPicPr>
          <p:cNvPr id="5" name="Audio 4">
            <a:hlinkClick r:id="" action="ppaction://media"/>
            <a:extLst>
              <a:ext uri="{FF2B5EF4-FFF2-40B4-BE49-F238E27FC236}">
                <a16:creationId xmlns:a16="http://schemas.microsoft.com/office/drawing/2014/main" id="{EA6B9B33-1457-4931-5BB1-B6AE0FAA1E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9416027"/>
      </p:ext>
    </p:extLst>
  </p:cSld>
  <p:clrMapOvr>
    <a:masterClrMapping/>
  </p:clrMapOvr>
  <mc:AlternateContent xmlns:mc="http://schemas.openxmlformats.org/markup-compatibility/2006">
    <mc:Choice xmlns:p14="http://schemas.microsoft.com/office/powerpoint/2010/main" Requires="p14">
      <p:transition spd="slow" p14:dur="2000" advTm="20279"/>
    </mc:Choice>
    <mc:Fallback>
      <p:transition spd="slow" advTm="20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7776-908D-C61E-ED47-ACE0A84C9126}"/>
              </a:ext>
            </a:extLst>
          </p:cNvPr>
          <p:cNvSpPr>
            <a:spLocks noGrp="1"/>
          </p:cNvSpPr>
          <p:nvPr>
            <p:ph type="title"/>
          </p:nvPr>
        </p:nvSpPr>
        <p:spPr/>
        <p:txBody>
          <a:bodyPr>
            <a:normAutofit/>
          </a:bodyPr>
          <a:lstStyle/>
          <a:p>
            <a:r>
              <a:rPr lang="en-US"/>
              <a:t>Curriculum Design and Assessment</a:t>
            </a:r>
          </a:p>
        </p:txBody>
      </p:sp>
      <p:sp>
        <p:nvSpPr>
          <p:cNvPr id="3" name="Content Placeholder 2">
            <a:extLst>
              <a:ext uri="{FF2B5EF4-FFF2-40B4-BE49-F238E27FC236}">
                <a16:creationId xmlns:a16="http://schemas.microsoft.com/office/drawing/2014/main" id="{942B6E5C-C173-AFB4-E3FF-539EE1935CC5}"/>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If we don't consciously identify and address our own biases, assumptions, or ways to make our curriculum design and assessment anti-racist and culturally responsive, we are inadvertently:</a:t>
            </a:r>
            <a:endParaRPr lang="en-US"/>
          </a:p>
          <a:p>
            <a:r>
              <a:rPr lang="en-US">
                <a:solidFill>
                  <a:schemeClr val="tx1">
                    <a:lumMod val="95000"/>
                  </a:schemeClr>
                </a:solidFill>
              </a:rPr>
              <a:t>Perpetuating systemic inequities</a:t>
            </a:r>
          </a:p>
          <a:p>
            <a:r>
              <a:rPr lang="en-US">
                <a:solidFill>
                  <a:schemeClr val="tx1">
                    <a:lumMod val="95000"/>
                  </a:schemeClr>
                </a:solidFill>
                <a:ea typeface="+mn-lt"/>
                <a:cs typeface="Arial"/>
              </a:rPr>
              <a:t>Excluding students that are not from the dominant culture, students who are racialized and students with language proficiency challenges</a:t>
            </a:r>
          </a:p>
          <a:p>
            <a:r>
              <a:rPr lang="en-US">
                <a:solidFill>
                  <a:schemeClr val="tx1">
                    <a:lumMod val="95000"/>
                  </a:schemeClr>
                </a:solidFill>
              </a:rPr>
              <a:t>Rewarding memorization of facts that align with colonial histories while misrepresenting, overlooking, or erasing the histories of other people and cultures.</a:t>
            </a:r>
          </a:p>
          <a:p>
            <a:endParaRPr lang="en-US">
              <a:solidFill>
                <a:schemeClr val="tx1"/>
              </a:solidFill>
            </a:endParaRPr>
          </a:p>
          <a:p>
            <a:pPr algn="r"/>
            <a:endParaRPr lang="en-US" b="1"/>
          </a:p>
          <a:p>
            <a:endParaRPr lang="en-US"/>
          </a:p>
        </p:txBody>
      </p:sp>
      <p:pic>
        <p:nvPicPr>
          <p:cNvPr id="4" name="Audio 3">
            <a:hlinkClick r:id="" action="ppaction://media"/>
            <a:extLst>
              <a:ext uri="{FF2B5EF4-FFF2-40B4-BE49-F238E27FC236}">
                <a16:creationId xmlns:a16="http://schemas.microsoft.com/office/drawing/2014/main" id="{1E098D51-B62C-4454-BD0C-66DD839F8C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4913717"/>
      </p:ext>
    </p:extLst>
  </p:cSld>
  <p:clrMapOvr>
    <a:masterClrMapping/>
  </p:clrMapOvr>
  <mc:AlternateContent xmlns:mc="http://schemas.openxmlformats.org/markup-compatibility/2006">
    <mc:Choice xmlns:p14="http://schemas.microsoft.com/office/powerpoint/2010/main" Requires="p14">
      <p:transition spd="slow" p14:dur="2000" advTm="29258"/>
    </mc:Choice>
    <mc:Fallback>
      <p:transition spd="slow" advTm="2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a:ea typeface="+mn-ea"/>
              <a:cs typeface="+mn-cs"/>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52238" y="895440"/>
            <a:ext cx="6125361" cy="1560083"/>
          </a:xfrm>
        </p:spPr>
        <p:txBody>
          <a:bodyPr vert="horz" lIns="91440" tIns="45720" rIns="91440" bIns="45720" rtlCol="0" anchor="b">
            <a:normAutofit/>
          </a:bodyPr>
          <a:lstStyle/>
          <a:p>
            <a:pPr>
              <a:lnSpc>
                <a:spcPct val="100000"/>
              </a:lnSpc>
            </a:pPr>
            <a:r>
              <a:rPr lang="en-US" sz="4400" kern="1200" cap="none" spc="0">
                <a:solidFill>
                  <a:schemeClr val="tx2"/>
                </a:solidFill>
                <a:latin typeface="+mj-lt"/>
                <a:ea typeface="+mj-ea"/>
                <a:cs typeface="+mj-cs"/>
              </a:rPr>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DFC9DA0-F19D-D457-DD49-AB7571F28399}"/>
              </a:ext>
            </a:extLst>
          </p:cNvPr>
          <p:cNvSpPr txBox="1"/>
          <p:nvPr/>
        </p:nvSpPr>
        <p:spPr>
          <a:xfrm>
            <a:off x="5794743" y="2782185"/>
            <a:ext cx="54757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tx2"/>
              </a:solidFill>
            </a:endParaRPr>
          </a:p>
        </p:txBody>
      </p:sp>
      <p:sp>
        <p:nvSpPr>
          <p:cNvPr id="7" name="Text Placeholder 6">
            <a:extLst>
              <a:ext uri="{FF2B5EF4-FFF2-40B4-BE49-F238E27FC236}">
                <a16:creationId xmlns:a16="http://schemas.microsoft.com/office/drawing/2014/main" id="{D9C9BB11-25C6-52F1-83AA-4737F4E91FAC}"/>
              </a:ext>
            </a:extLst>
          </p:cNvPr>
          <p:cNvSpPr>
            <a:spLocks noGrp="1"/>
          </p:cNvSpPr>
          <p:nvPr>
            <p:ph type="body" sz="half" idx="2"/>
          </p:nvPr>
        </p:nvSpPr>
        <p:spPr>
          <a:xfrm>
            <a:off x="5534159" y="2266649"/>
            <a:ext cx="6517834" cy="3194907"/>
          </a:xfrm>
        </p:spPr>
        <p:txBody>
          <a:bodyPr vert="horz" lIns="91440" tIns="45720" rIns="91440" bIns="45720" rtlCol="0" anchor="t">
            <a:noAutofit/>
          </a:bodyPr>
          <a:lstStyle/>
          <a:p>
            <a:endParaRPr lang="en-US">
              <a:solidFill>
                <a:srgbClr val="CCC9C2"/>
              </a:solidFill>
              <a:ea typeface="+mn-lt"/>
              <a:cs typeface="+mn-lt"/>
            </a:endParaRPr>
          </a:p>
          <a:p>
            <a:r>
              <a:rPr lang="en-US">
                <a:solidFill>
                  <a:srgbClr val="CCC9C2"/>
                </a:solidFill>
                <a:ea typeface="+mn-lt"/>
                <a:cs typeface="+mn-lt"/>
              </a:rPr>
              <a:t>The shift to culturally responsive curriculum design and assessment is an active process, and not simply a matter of re-writing a question.</a:t>
            </a:r>
          </a:p>
          <a:p>
            <a:r>
              <a:rPr lang="en-US">
                <a:solidFill>
                  <a:srgbClr val="CCC9C2"/>
                </a:solidFill>
                <a:ea typeface="+mn-lt"/>
                <a:cs typeface="+mn-lt"/>
              </a:rPr>
              <a:t> It's an approach and lens through which the teacher would set up the learning experience as an authentic exploration, scaffolded to guide students so that they feel confident with the task.</a:t>
            </a:r>
          </a:p>
          <a:p>
            <a:r>
              <a:rPr lang="en-US"/>
              <a:t>Please refer to the "Shift to Culturally Responsive Learning Explorations" document and engage in table talk with your department members for the samples provided.</a:t>
            </a:r>
          </a:p>
          <a:p>
            <a:r>
              <a:rPr lang="en-US"/>
              <a:t>Consider a project, assignment, task, or question that you engage your students in every year. How can you rewrite it with a culturally responsive lens?</a:t>
            </a:r>
          </a:p>
        </p:txBody>
      </p:sp>
      <p:pic>
        <p:nvPicPr>
          <p:cNvPr id="5" name="Audio 4">
            <a:hlinkClick r:id="" action="ppaction://media"/>
            <a:extLst>
              <a:ext uri="{FF2B5EF4-FFF2-40B4-BE49-F238E27FC236}">
                <a16:creationId xmlns:a16="http://schemas.microsoft.com/office/drawing/2014/main" id="{12225E02-EABD-68EC-8EE6-B48E5A25C9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96726923"/>
      </p:ext>
    </p:extLst>
  </p:cSld>
  <p:clrMapOvr>
    <a:masterClrMapping/>
  </p:clrMapOvr>
  <mc:AlternateContent xmlns:mc="http://schemas.openxmlformats.org/markup-compatibility/2006">
    <mc:Choice xmlns:p14="http://schemas.microsoft.com/office/powerpoint/2010/main" Requires="p14">
      <p:transition spd="slow" p14:dur="2000" advTm="23669"/>
    </mc:Choice>
    <mc:Fallback>
      <p:transition spd="slow" advTm="23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7776-908D-C61E-ED47-ACE0A84C9126}"/>
              </a:ext>
            </a:extLst>
          </p:cNvPr>
          <p:cNvSpPr>
            <a:spLocks noGrp="1"/>
          </p:cNvSpPr>
          <p:nvPr>
            <p:ph type="title"/>
          </p:nvPr>
        </p:nvSpPr>
        <p:spPr/>
        <p:txBody>
          <a:bodyPr>
            <a:normAutofit/>
          </a:bodyPr>
          <a:lstStyle/>
          <a:p>
            <a:r>
              <a:rPr lang="en-US"/>
              <a:t>Culturally Informed Assessment Practices</a:t>
            </a:r>
          </a:p>
        </p:txBody>
      </p:sp>
      <p:sp>
        <p:nvSpPr>
          <p:cNvPr id="3" name="Content Placeholder 2">
            <a:extLst>
              <a:ext uri="{FF2B5EF4-FFF2-40B4-BE49-F238E27FC236}">
                <a16:creationId xmlns:a16="http://schemas.microsoft.com/office/drawing/2014/main" id="{942B6E5C-C173-AFB4-E3FF-539EE1935CC5}"/>
              </a:ext>
            </a:extLst>
          </p:cNvPr>
          <p:cNvSpPr>
            <a:spLocks noGrp="1"/>
          </p:cNvSpPr>
          <p:nvPr>
            <p:ph idx="1"/>
          </p:nvPr>
        </p:nvSpPr>
        <p:spPr/>
        <p:txBody>
          <a:bodyPr vert="horz" lIns="91440" tIns="45720" rIns="91440" bIns="45720" rtlCol="0" anchor="t">
            <a:normAutofit/>
          </a:bodyPr>
          <a:lstStyle/>
          <a:p>
            <a:pPr marL="0" indent="0">
              <a:buNone/>
            </a:pPr>
            <a:r>
              <a:rPr lang="en-US" i="1">
                <a:ea typeface="+mn-lt"/>
                <a:cs typeface="+mn-lt"/>
              </a:rPr>
              <a:t>"The goal of the learning partnership is to help students become more actively engaged in their own learning... If you create the right conditions of care and challenge as a warm demander, students will rise to the occasion." (Hammond, p.106)</a:t>
            </a:r>
            <a:endParaRPr lang="en-US" i="1"/>
          </a:p>
          <a:p>
            <a:pPr marL="0" indent="0">
              <a:buNone/>
            </a:pPr>
            <a:endParaRPr lang="en-US"/>
          </a:p>
          <a:p>
            <a:pPr algn="r"/>
            <a:endParaRPr lang="en-US" b="1"/>
          </a:p>
          <a:p>
            <a:endParaRPr lang="en-US"/>
          </a:p>
        </p:txBody>
      </p:sp>
      <p:pic>
        <p:nvPicPr>
          <p:cNvPr id="4" name="Audio 3">
            <a:hlinkClick r:id="" action="ppaction://media"/>
            <a:extLst>
              <a:ext uri="{FF2B5EF4-FFF2-40B4-BE49-F238E27FC236}">
                <a16:creationId xmlns:a16="http://schemas.microsoft.com/office/drawing/2014/main" id="{BCEE9BBA-3880-6BDD-477E-D675182BFB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3537595"/>
      </p:ext>
    </p:extLst>
  </p:cSld>
  <p:clrMapOvr>
    <a:masterClrMapping/>
  </p:clrMapOvr>
  <mc:AlternateContent xmlns:mc="http://schemas.openxmlformats.org/markup-compatibility/2006">
    <mc:Choice xmlns:p14="http://schemas.microsoft.com/office/powerpoint/2010/main" Requires="p14">
      <p:transition spd="slow" p14:dur="2000" advTm="38165"/>
    </mc:Choice>
    <mc:Fallback>
      <p:transition spd="slow" advTm="3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23" name="Picture 40" descr="Picture 40"/>
          <p:cNvPicPr>
            <a:picLocks noChangeAspect="1"/>
          </p:cNvPicPr>
          <p:nvPr/>
        </p:nvPicPr>
        <p:blipFill>
          <a:blip r:embed="rId6"/>
          <a:stretch>
            <a:fillRect/>
          </a:stretch>
        </p:blipFill>
        <p:spPr>
          <a:xfrm>
            <a:off x="1176204" y="-1601950"/>
            <a:ext cx="9584043" cy="9584043"/>
          </a:xfrm>
          <a:prstGeom prst="rect">
            <a:avLst/>
          </a:prstGeom>
          <a:ln w="12700">
            <a:miter lim="400000"/>
          </a:ln>
        </p:spPr>
      </p:pic>
      <p:sp>
        <p:nvSpPr>
          <p:cNvPr id="724" name="Create Proficiency Scales"/>
          <p:cNvSpPr txBox="1"/>
          <p:nvPr/>
        </p:nvSpPr>
        <p:spPr>
          <a:xfrm>
            <a:off x="8527298" y="1234820"/>
            <a:ext cx="2604208" cy="289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4800">
                <a:solidFill>
                  <a:srgbClr val="FFFFFF"/>
                </a:solidFill>
                <a:latin typeface="Avenir Book"/>
                <a:ea typeface="Avenir Book"/>
                <a:cs typeface="Avenir Book"/>
                <a:sym typeface="Avenir Book"/>
              </a:defRPr>
            </a:lvl1pPr>
          </a:lstStyle>
          <a:p>
            <a:r>
              <a:rPr lang="en-US" sz="1500" b="1">
                <a:solidFill>
                  <a:schemeClr val="tx2">
                    <a:lumMod val="40000"/>
                    <a:lumOff val="60000"/>
                  </a:schemeClr>
                </a:solidFill>
                <a:latin typeface="Trade Gothic Next Cond"/>
              </a:rPr>
              <a:t>/</a:t>
            </a:r>
            <a:r>
              <a:rPr lang="en-US" sz="1550" b="1">
                <a:solidFill>
                  <a:schemeClr val="tx2">
                    <a:lumMod val="40000"/>
                    <a:lumOff val="60000"/>
                  </a:schemeClr>
                </a:solidFill>
                <a:latin typeface="Trade Gothic Next Cond"/>
              </a:rPr>
              <a:t>CREATE PROFICIENCY SCALES</a:t>
            </a:r>
            <a:endParaRPr lang="en-US" sz="1550">
              <a:solidFill>
                <a:schemeClr val="tx2">
                  <a:lumMod val="40000"/>
                  <a:lumOff val="60000"/>
                </a:schemeClr>
              </a:solidFill>
            </a:endParaRPr>
          </a:p>
        </p:txBody>
      </p:sp>
      <p:sp>
        <p:nvSpPr>
          <p:cNvPr id="2" name="TextBox 1">
            <a:extLst>
              <a:ext uri="{FF2B5EF4-FFF2-40B4-BE49-F238E27FC236}">
                <a16:creationId xmlns:a16="http://schemas.microsoft.com/office/drawing/2014/main" id="{7402B890-F33B-4C36-993E-205B1DB3106F}"/>
              </a:ext>
            </a:extLst>
          </p:cNvPr>
          <p:cNvSpPr txBox="1"/>
          <p:nvPr/>
        </p:nvSpPr>
        <p:spPr>
          <a:xfrm>
            <a:off x="3093571" y="1475821"/>
            <a:ext cx="1429327"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r>
              <a:rPr lang="en-US" sz="1500" b="1">
                <a:solidFill>
                  <a:schemeClr val="tx2">
                    <a:lumMod val="40000"/>
                    <a:lumOff val="60000"/>
                  </a:schemeClr>
                </a:solidFill>
                <a:latin typeface="Trade Gothic Next Cond"/>
              </a:rPr>
              <a:t>&amp; REPORTING</a:t>
            </a:r>
          </a:p>
        </p:txBody>
      </p:sp>
      <p:pic>
        <p:nvPicPr>
          <p:cNvPr id="4" name="Image" descr="Image">
            <a:extLst>
              <a:ext uri="{FF2B5EF4-FFF2-40B4-BE49-F238E27FC236}">
                <a16:creationId xmlns:a16="http://schemas.microsoft.com/office/drawing/2014/main" id="{7BBD6F00-C644-8A44-0929-5C0FF4884EE4}"/>
              </a:ext>
            </a:extLst>
          </p:cNvPr>
          <p:cNvPicPr>
            <a:picLocks noChangeAspect="1"/>
          </p:cNvPicPr>
          <p:nvPr/>
        </p:nvPicPr>
        <p:blipFill>
          <a:blip r:embed="rId7"/>
          <a:srcRect l="3010" t="4383" r="2841" b="5997"/>
          <a:stretch>
            <a:fillRect/>
          </a:stretch>
        </p:blipFill>
        <p:spPr>
          <a:xfrm>
            <a:off x="5402405" y="377198"/>
            <a:ext cx="1288853" cy="1229057"/>
          </a:xfrm>
          <a:custGeom>
            <a:avLst/>
            <a:gdLst/>
            <a:ahLst/>
            <a:cxnLst>
              <a:cxn ang="0">
                <a:pos x="wd2" y="hd2"/>
              </a:cxn>
              <a:cxn ang="5400000">
                <a:pos x="wd2" y="hd2"/>
              </a:cxn>
              <a:cxn ang="10800000">
                <a:pos x="wd2" y="hd2"/>
              </a:cxn>
              <a:cxn ang="16200000">
                <a:pos x="wd2" y="hd2"/>
              </a:cxn>
            </a:cxnLst>
            <a:rect l="0" t="0" r="r" b="b"/>
            <a:pathLst>
              <a:path w="21591" h="21569" extrusionOk="0">
                <a:moveTo>
                  <a:pt x="10702" y="0"/>
                </a:moveTo>
                <a:cubicBezTo>
                  <a:pt x="10184" y="6"/>
                  <a:pt x="9665" y="84"/>
                  <a:pt x="9160" y="242"/>
                </a:cubicBezTo>
                <a:cubicBezTo>
                  <a:pt x="8879" y="330"/>
                  <a:pt x="8709" y="356"/>
                  <a:pt x="8614" y="325"/>
                </a:cubicBezTo>
                <a:cubicBezTo>
                  <a:pt x="8225" y="496"/>
                  <a:pt x="7841" y="705"/>
                  <a:pt x="7467" y="963"/>
                </a:cubicBezTo>
                <a:cubicBezTo>
                  <a:pt x="5244" y="2499"/>
                  <a:pt x="4211" y="5302"/>
                  <a:pt x="4866" y="8014"/>
                </a:cubicBezTo>
                <a:cubicBezTo>
                  <a:pt x="4965" y="8425"/>
                  <a:pt x="4972" y="8516"/>
                  <a:pt x="4910" y="8579"/>
                </a:cubicBezTo>
                <a:cubicBezTo>
                  <a:pt x="4868" y="8621"/>
                  <a:pt x="4559" y="8753"/>
                  <a:pt x="4224" y="8872"/>
                </a:cubicBezTo>
                <a:cubicBezTo>
                  <a:pt x="3620" y="9087"/>
                  <a:pt x="3156" y="9309"/>
                  <a:pt x="2732" y="9589"/>
                </a:cubicBezTo>
                <a:cubicBezTo>
                  <a:pt x="2674" y="9701"/>
                  <a:pt x="2507" y="9874"/>
                  <a:pt x="2230" y="10103"/>
                </a:cubicBezTo>
                <a:cubicBezTo>
                  <a:pt x="1244" y="10920"/>
                  <a:pt x="432" y="12269"/>
                  <a:pt x="140" y="13576"/>
                </a:cubicBezTo>
                <a:cubicBezTo>
                  <a:pt x="46" y="13994"/>
                  <a:pt x="0" y="14578"/>
                  <a:pt x="0" y="15155"/>
                </a:cubicBezTo>
                <a:cubicBezTo>
                  <a:pt x="0" y="15733"/>
                  <a:pt x="48" y="16303"/>
                  <a:pt x="141" y="16692"/>
                </a:cubicBezTo>
                <a:cubicBezTo>
                  <a:pt x="569" y="18467"/>
                  <a:pt x="1769" y="20038"/>
                  <a:pt x="3314" y="20840"/>
                </a:cubicBezTo>
                <a:cubicBezTo>
                  <a:pt x="4194" y="21297"/>
                  <a:pt x="5197" y="21570"/>
                  <a:pt x="5994" y="21570"/>
                </a:cubicBezTo>
                <a:cubicBezTo>
                  <a:pt x="7377" y="21570"/>
                  <a:pt x="9054" y="20840"/>
                  <a:pt x="10128" y="19773"/>
                </a:cubicBezTo>
                <a:lnTo>
                  <a:pt x="10791" y="19112"/>
                </a:lnTo>
                <a:lnTo>
                  <a:pt x="11224" y="19575"/>
                </a:lnTo>
                <a:cubicBezTo>
                  <a:pt x="11818" y="20214"/>
                  <a:pt x="12727" y="20818"/>
                  <a:pt x="13576" y="21138"/>
                </a:cubicBezTo>
                <a:cubicBezTo>
                  <a:pt x="14507" y="21488"/>
                  <a:pt x="16131" y="21576"/>
                  <a:pt x="17078" y="21326"/>
                </a:cubicBezTo>
                <a:cubicBezTo>
                  <a:pt x="18531" y="20944"/>
                  <a:pt x="19794" y="20010"/>
                  <a:pt x="20583" y="18737"/>
                </a:cubicBezTo>
                <a:cubicBezTo>
                  <a:pt x="21273" y="17623"/>
                  <a:pt x="21585" y="16527"/>
                  <a:pt x="21591" y="15197"/>
                </a:cubicBezTo>
                <a:cubicBezTo>
                  <a:pt x="21600" y="13314"/>
                  <a:pt x="21065" y="11903"/>
                  <a:pt x="19853" y="10611"/>
                </a:cubicBezTo>
                <a:cubicBezTo>
                  <a:pt x="19147" y="9857"/>
                  <a:pt x="17952" y="9112"/>
                  <a:pt x="17216" y="8967"/>
                </a:cubicBezTo>
                <a:cubicBezTo>
                  <a:pt x="16745" y="8874"/>
                  <a:pt x="16634" y="8700"/>
                  <a:pt x="16773" y="8282"/>
                </a:cubicBezTo>
                <a:cubicBezTo>
                  <a:pt x="17159" y="7122"/>
                  <a:pt x="16898" y="5002"/>
                  <a:pt x="16182" y="3477"/>
                </a:cubicBezTo>
                <a:cubicBezTo>
                  <a:pt x="15168" y="1318"/>
                  <a:pt x="12944" y="-24"/>
                  <a:pt x="10702" y="0"/>
                </a:cubicBezTo>
                <a:close/>
              </a:path>
            </a:pathLst>
          </a:custGeom>
          <a:ln w="12700">
            <a:miter lim="400000"/>
          </a:ln>
        </p:spPr>
      </p:pic>
      <p:pic>
        <p:nvPicPr>
          <p:cNvPr id="5" name="Picture 5" descr="Shape&#10;&#10;Description automatically generated">
            <a:extLst>
              <a:ext uri="{FF2B5EF4-FFF2-40B4-BE49-F238E27FC236}">
                <a16:creationId xmlns:a16="http://schemas.microsoft.com/office/drawing/2014/main" id="{A6764A90-89BD-52E6-521D-B54877137021}"/>
              </a:ext>
            </a:extLst>
          </p:cNvPr>
          <p:cNvPicPr>
            <a:picLocks noChangeAspect="1"/>
          </p:cNvPicPr>
          <p:nvPr/>
        </p:nvPicPr>
        <p:blipFill>
          <a:blip r:embed="rId8"/>
          <a:stretch>
            <a:fillRect/>
          </a:stretch>
        </p:blipFill>
        <p:spPr>
          <a:xfrm>
            <a:off x="9207796" y="1513863"/>
            <a:ext cx="2743200" cy="1225296"/>
          </a:xfrm>
          <a:prstGeom prst="rect">
            <a:avLst/>
          </a:prstGeom>
        </p:spPr>
      </p:pic>
      <p:pic>
        <p:nvPicPr>
          <p:cNvPr id="3" name="Picture 5" descr="A picture containing text, businesscard&#10;&#10;Description automatically generated">
            <a:extLst>
              <a:ext uri="{FF2B5EF4-FFF2-40B4-BE49-F238E27FC236}">
                <a16:creationId xmlns:a16="http://schemas.microsoft.com/office/drawing/2014/main" id="{9795FD58-BB01-84A8-3368-5B5B280E9821}"/>
              </a:ext>
            </a:extLst>
          </p:cNvPr>
          <p:cNvPicPr>
            <a:picLocks noChangeAspect="1"/>
          </p:cNvPicPr>
          <p:nvPr/>
        </p:nvPicPr>
        <p:blipFill>
          <a:blip r:embed="rId9"/>
          <a:stretch>
            <a:fillRect/>
          </a:stretch>
        </p:blipFill>
        <p:spPr>
          <a:xfrm>
            <a:off x="9328150" y="5029305"/>
            <a:ext cx="1682750" cy="1511090"/>
          </a:xfrm>
          <a:prstGeom prst="rect">
            <a:avLst/>
          </a:prstGeom>
        </p:spPr>
      </p:pic>
      <p:sp>
        <p:nvSpPr>
          <p:cNvPr id="6" name="TextBox 5">
            <a:extLst>
              <a:ext uri="{FF2B5EF4-FFF2-40B4-BE49-F238E27FC236}">
                <a16:creationId xmlns:a16="http://schemas.microsoft.com/office/drawing/2014/main" id="{EFC75FD0-C3D4-F03A-7B56-EDA8EFAE184F}"/>
              </a:ext>
            </a:extLst>
          </p:cNvPr>
          <p:cNvSpPr txBox="1"/>
          <p:nvPr/>
        </p:nvSpPr>
        <p:spPr>
          <a:xfrm>
            <a:off x="4724400" y="3239205"/>
            <a:ext cx="27432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8" hangingPunct="0">
              <a:buChar char="•"/>
            </a:pPr>
            <a:endParaRPr lang="en-US">
              <a:solidFill>
                <a:srgbClr val="FFFFFF"/>
              </a:solidFill>
              <a:latin typeface="Georgia Pro Light"/>
              <a:cs typeface="Arial"/>
            </a:endParaRPr>
          </a:p>
        </p:txBody>
      </p:sp>
      <p:pic>
        <p:nvPicPr>
          <p:cNvPr id="7" name="Audio 6">
            <a:hlinkClick r:id="" action="ppaction://media"/>
            <a:extLst>
              <a:ext uri="{FF2B5EF4-FFF2-40B4-BE49-F238E27FC236}">
                <a16:creationId xmlns:a16="http://schemas.microsoft.com/office/drawing/2014/main" id="{D9324A7B-F1E3-5A50-22C6-66B7D7700FD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63312426"/>
      </p:ext>
    </p:extLst>
  </p:cSld>
  <p:clrMapOvr>
    <a:masterClrMapping/>
  </p:clrMapOvr>
  <p:transition spd="med" advTm="265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23" name="Picture 40" descr="Picture 40"/>
          <p:cNvPicPr>
            <a:picLocks noChangeAspect="1"/>
          </p:cNvPicPr>
          <p:nvPr/>
        </p:nvPicPr>
        <p:blipFill>
          <a:blip r:embed="rId5"/>
          <a:stretch>
            <a:fillRect/>
          </a:stretch>
        </p:blipFill>
        <p:spPr>
          <a:xfrm>
            <a:off x="-4294421" y="-5124477"/>
            <a:ext cx="8411737" cy="8411737"/>
          </a:xfrm>
          <a:prstGeom prst="rect">
            <a:avLst/>
          </a:prstGeom>
          <a:ln w="12700">
            <a:miter lim="400000"/>
          </a:ln>
        </p:spPr>
      </p:pic>
      <p:sp>
        <p:nvSpPr>
          <p:cNvPr id="3" name="Title 1">
            <a:extLst>
              <a:ext uri="{FF2B5EF4-FFF2-40B4-BE49-F238E27FC236}">
                <a16:creationId xmlns:a16="http://schemas.microsoft.com/office/drawing/2014/main" id="{0FCE2BBF-4D8B-A7E1-9763-A30D854CE431}"/>
              </a:ext>
            </a:extLst>
          </p:cNvPr>
          <p:cNvSpPr txBox="1">
            <a:spLocks/>
          </p:cNvSpPr>
          <p:nvPr/>
        </p:nvSpPr>
        <p:spPr>
          <a:xfrm>
            <a:off x="1342819" y="943537"/>
            <a:ext cx="10427840" cy="1086056"/>
          </a:xfrm>
          <a:prstGeom prst="rect">
            <a:avLst/>
          </a:prstGeom>
          <a:solidFill>
            <a:schemeClr val="tx1">
              <a:lumMod val="50000"/>
            </a:schemeClr>
          </a:solidFill>
        </p:spPr>
        <p:txBody>
          <a:bodyPr lIns="91440" tIns="45720" rIns="91440" bIns="45720" anchor="t"/>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a:solidFill>
                  <a:schemeClr val="bg2">
                    <a:lumMod val="90000"/>
                  </a:schemeClr>
                </a:solidFill>
                <a:latin typeface="Georgia Pro Light"/>
              </a:rPr>
              <a:t>Triangulating Evidence of Learning</a:t>
            </a:r>
          </a:p>
        </p:txBody>
      </p:sp>
      <p:pic>
        <p:nvPicPr>
          <p:cNvPr id="2" name="Picture 3" descr="A picture containing text, businesscard&#10;&#10;Description automatically generated">
            <a:extLst>
              <a:ext uri="{FF2B5EF4-FFF2-40B4-BE49-F238E27FC236}">
                <a16:creationId xmlns:a16="http://schemas.microsoft.com/office/drawing/2014/main" id="{2C542C63-5EC3-72C7-C7D9-564FB47EE616}"/>
              </a:ext>
            </a:extLst>
          </p:cNvPr>
          <p:cNvPicPr>
            <a:picLocks noChangeAspect="1"/>
          </p:cNvPicPr>
          <p:nvPr/>
        </p:nvPicPr>
        <p:blipFill>
          <a:blip r:embed="rId6"/>
          <a:stretch>
            <a:fillRect/>
          </a:stretch>
        </p:blipFill>
        <p:spPr>
          <a:xfrm>
            <a:off x="3233084" y="1488465"/>
            <a:ext cx="5631425" cy="5068282"/>
          </a:xfrm>
          <a:prstGeom prst="rect">
            <a:avLst/>
          </a:prstGeom>
        </p:spPr>
      </p:pic>
      <p:sp>
        <p:nvSpPr>
          <p:cNvPr id="5" name="Text Box 16">
            <a:extLst>
              <a:ext uri="{FF2B5EF4-FFF2-40B4-BE49-F238E27FC236}">
                <a16:creationId xmlns:a16="http://schemas.microsoft.com/office/drawing/2014/main" id="{66D8DA45-F3C4-03F4-04F9-6FC54D504138}"/>
              </a:ext>
            </a:extLst>
          </p:cNvPr>
          <p:cNvSpPr txBox="1">
            <a:spLocks noChangeArrowheads="1"/>
          </p:cNvSpPr>
          <p:nvPr/>
        </p:nvSpPr>
        <p:spPr bwMode="auto">
          <a:xfrm>
            <a:off x="8669560" y="3594083"/>
            <a:ext cx="3182149" cy="2242124"/>
          </a:xfrm>
          <a:prstGeom prst="rect">
            <a:avLst/>
          </a:prstGeom>
          <a:solidFill>
            <a:schemeClr val="tx2"/>
          </a:solidFill>
          <a:ln w="9525">
            <a:solidFill>
              <a:srgbClr val="000000"/>
            </a:solidFill>
            <a:miter lim="800000"/>
            <a:headEnd/>
            <a:tailEnd/>
          </a:ln>
        </p:spPr>
        <p:txBody>
          <a:bodyPr rot="0" vert="horz" wrap="square" lIns="64294" tIns="32147" rIns="64294" bIns="32147" anchor="t" anchorCtr="0" upright="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solidFill>
                  <a:schemeClr val="bg1"/>
                </a:solidFill>
                <a:latin typeface="Georgia Pro Light"/>
                <a:ea typeface="Times New Roman" panose="02020603050405020304" pitchFamily="18" charset="0"/>
              </a:rPr>
              <a:t>Products</a:t>
            </a:r>
            <a:endParaRPr lang="en-CA" sz="1200">
              <a:solidFill>
                <a:schemeClr val="bg1"/>
              </a:solidFill>
              <a:latin typeface="Georgia Pro Light"/>
              <a:ea typeface="Times New Roman" panose="02020603050405020304" pitchFamily="18" charset="0"/>
            </a:endParaRPr>
          </a:p>
          <a:p>
            <a:pPr marL="240665" indent="-240665" algn="l" hangingPunct="1">
              <a:buFont typeface="Arial,Sans-Serif" pitchFamily="2" charset="2"/>
              <a:buChar char="•"/>
            </a:pPr>
            <a:r>
              <a:rPr lang="en-US" sz="1200">
                <a:solidFill>
                  <a:schemeClr val="bg1"/>
                </a:solidFill>
                <a:latin typeface="Georgia Pro Light"/>
                <a:ea typeface="Times New Roman" panose="02020603050405020304" pitchFamily="18" charset="0"/>
                <a:cs typeface="Arial"/>
              </a:rPr>
              <a:t>Performances</a:t>
            </a:r>
            <a:endParaRPr lang="en-CA" sz="1200">
              <a:solidFill>
                <a:schemeClr val="bg1"/>
              </a:solidFill>
              <a:latin typeface="Georgia Pro Light"/>
              <a:ea typeface="Times New Roman" panose="02020603050405020304" pitchFamily="18" charset="0"/>
              <a:cs typeface="Arial"/>
            </a:endParaRPr>
          </a:p>
          <a:p>
            <a:pPr marL="240665" indent="-240665" algn="l">
              <a:buFont typeface="Arial,Sans-Serif" pitchFamily="2" charset="2"/>
              <a:buChar char="•"/>
            </a:pPr>
            <a:r>
              <a:rPr lang="en-US" sz="1200">
                <a:solidFill>
                  <a:schemeClr val="bg1"/>
                </a:solidFill>
                <a:latin typeface="Georgia Pro Light"/>
                <a:ea typeface="Times New Roman" panose="02020603050405020304" pitchFamily="18" charset="0"/>
                <a:cs typeface="Arial"/>
              </a:rPr>
              <a:t>Presentations</a:t>
            </a:r>
            <a:endParaRPr lang="en-CA" sz="1200">
              <a:solidFill>
                <a:schemeClr val="bg1"/>
              </a:solidFill>
              <a:latin typeface="Georgia Pro Light"/>
              <a:ea typeface="Times New Roman" panose="02020603050405020304" pitchFamily="18" charset="0"/>
              <a:cs typeface="Arial"/>
            </a:endParaRPr>
          </a:p>
          <a:p>
            <a:pPr marL="240665" indent="-240665" algn="l">
              <a:buFont typeface="Arial,Sans-Serif" pitchFamily="2" charset="2"/>
              <a:buChar char="•"/>
            </a:pPr>
            <a:r>
              <a:rPr lang="en-US" sz="1200">
                <a:solidFill>
                  <a:schemeClr val="bg1"/>
                </a:solidFill>
                <a:latin typeface="Georgia Pro Light"/>
                <a:ea typeface="Times New Roman" panose="02020603050405020304" pitchFamily="18" charset="0"/>
                <a:cs typeface="Arial"/>
              </a:rPr>
              <a:t>Portfolios</a:t>
            </a:r>
          </a:p>
          <a:p>
            <a:pPr marL="240665" indent="-240665">
              <a:buFont typeface="Arial,Sans-Serif" pitchFamily="2" charset="2"/>
              <a:buChar char="•"/>
            </a:pPr>
            <a:r>
              <a:rPr lang="en-US" sz="1200">
                <a:solidFill>
                  <a:schemeClr val="bg1"/>
                </a:solidFill>
                <a:latin typeface="Georgia Pro Light"/>
                <a:ea typeface="Times New Roman" panose="02020603050405020304" pitchFamily="18" charset="0"/>
                <a:cs typeface="Arial"/>
              </a:rPr>
              <a:t>Project based, Inquiry approaches</a:t>
            </a:r>
          </a:p>
          <a:p>
            <a:pPr marL="240665" indent="-240665">
              <a:buFont typeface="Arial,Sans-Serif" pitchFamily="2" charset="2"/>
              <a:buChar char="•"/>
            </a:pPr>
            <a:r>
              <a:rPr lang="en-US" sz="1200">
                <a:solidFill>
                  <a:schemeClr val="bg1"/>
                </a:solidFill>
                <a:latin typeface="Georgia Pro Light"/>
                <a:ea typeface="Times New Roman" panose="02020603050405020304" pitchFamily="18" charset="0"/>
                <a:cs typeface="Arial"/>
              </a:rPr>
              <a:t>Recordings</a:t>
            </a:r>
          </a:p>
          <a:p>
            <a:pPr marL="240665" indent="-240665">
              <a:buFont typeface="Arial" pitchFamily="2" charset="2"/>
              <a:buChar char="•"/>
            </a:pPr>
            <a:r>
              <a:rPr lang="en-US" sz="1200">
                <a:solidFill>
                  <a:schemeClr val="bg1"/>
                </a:solidFill>
                <a:latin typeface="Georgia Pro Light"/>
                <a:ea typeface="Times New Roman" panose="02020603050405020304" pitchFamily="18" charset="0"/>
                <a:cs typeface="Arial"/>
              </a:rPr>
              <a:t>Artwork</a:t>
            </a:r>
            <a:endParaRPr lang="en-CA" sz="1200">
              <a:solidFill>
                <a:schemeClr val="bg1"/>
              </a:solidFill>
              <a:latin typeface="Georgia Pro Light"/>
              <a:ea typeface="Times New Roman" panose="02020603050405020304" pitchFamily="18" charset="0"/>
              <a:cs typeface="Arial"/>
            </a:endParaRPr>
          </a:p>
          <a:p>
            <a:pPr marL="240665" indent="-240665" algn="l" hangingPunct="1">
              <a:buFont typeface="Arial" pitchFamily="2" charset="2"/>
              <a:buChar char="•"/>
            </a:pPr>
            <a:r>
              <a:rPr lang="en-US" sz="1200">
                <a:solidFill>
                  <a:schemeClr val="bg1"/>
                </a:solidFill>
                <a:latin typeface="Georgia Pro Light"/>
                <a:ea typeface="Times New Roman" panose="02020603050405020304" pitchFamily="18" charset="0"/>
                <a:cs typeface="Arial"/>
              </a:rPr>
              <a:t>Critiques/reviews</a:t>
            </a:r>
            <a:endParaRPr lang="en-CA" sz="1200">
              <a:solidFill>
                <a:schemeClr val="bg1"/>
              </a:solidFill>
              <a:latin typeface="Georgia Pro Light"/>
              <a:ea typeface="Times New Roman" panose="02020603050405020304" pitchFamily="18" charset="0"/>
              <a:cs typeface="Arial"/>
            </a:endParaRPr>
          </a:p>
          <a:p>
            <a:pPr marL="240665" indent="-240665">
              <a:buFont typeface="Arial,Sans-Serif" pitchFamily="2" charset="2"/>
              <a:buChar char="•"/>
            </a:pPr>
            <a:r>
              <a:rPr lang="en-US" sz="1200">
                <a:solidFill>
                  <a:schemeClr val="bg1"/>
                </a:solidFill>
                <a:latin typeface="Georgia Pro Light"/>
                <a:ea typeface="Times New Roman" panose="02020603050405020304" pitchFamily="18" charset="0"/>
                <a:cs typeface="Arial"/>
              </a:rPr>
              <a:t>Self and peer reflections &amp; assessments</a:t>
            </a:r>
          </a:p>
          <a:p>
            <a:pPr marL="240665" indent="-240665" algn="l">
              <a:buFont typeface="Arial,Sans-Serif" pitchFamily="2" charset="2"/>
              <a:buChar char="•"/>
            </a:pPr>
            <a:r>
              <a:rPr lang="en-US" sz="1200">
                <a:solidFill>
                  <a:schemeClr val="bg1"/>
                </a:solidFill>
                <a:latin typeface="Georgia Pro Light"/>
                <a:ea typeface="Times New Roman" panose="02020603050405020304" pitchFamily="18" charset="0"/>
                <a:cs typeface="Arial"/>
              </a:rPr>
              <a:t>Assignments</a:t>
            </a:r>
            <a:endParaRPr lang="en-US" sz="1200">
              <a:solidFill>
                <a:schemeClr val="bg1"/>
              </a:solidFill>
              <a:latin typeface="Georgia Pro Light"/>
              <a:cs typeface="Arial"/>
            </a:endParaRPr>
          </a:p>
          <a:p>
            <a:endParaRPr lang="en-CA" sz="7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 Box 15">
            <a:extLst>
              <a:ext uri="{FF2B5EF4-FFF2-40B4-BE49-F238E27FC236}">
                <a16:creationId xmlns:a16="http://schemas.microsoft.com/office/drawing/2014/main" id="{87A66B89-A1C5-CFD6-C9A1-18C3A7D84494}"/>
              </a:ext>
            </a:extLst>
          </p:cNvPr>
          <p:cNvSpPr txBox="1">
            <a:spLocks noChangeArrowheads="1"/>
          </p:cNvSpPr>
          <p:nvPr/>
        </p:nvSpPr>
        <p:spPr bwMode="auto">
          <a:xfrm>
            <a:off x="7352274" y="1861604"/>
            <a:ext cx="2531280" cy="1179258"/>
          </a:xfrm>
          <a:prstGeom prst="rect">
            <a:avLst/>
          </a:prstGeom>
          <a:solidFill>
            <a:schemeClr val="tx2"/>
          </a:solidFill>
          <a:ln w="9525">
            <a:solidFill>
              <a:srgbClr val="000000"/>
            </a:solidFill>
            <a:miter lim="800000"/>
            <a:headEnd/>
            <a:tailEnd/>
          </a:ln>
        </p:spPr>
        <p:txBody>
          <a:bodyPr rot="0" vert="horz" wrap="square" lIns="64294" tIns="32147" rIns="64294" bIns="32147" anchor="t" anchorCtr="0" upright="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bg1"/>
                </a:solidFill>
                <a:latin typeface="Georgia Pro Light"/>
                <a:ea typeface="+mn-lt"/>
              </a:rPr>
              <a:t>Observations</a:t>
            </a:r>
            <a:endParaRPr lang="en-US" sz="1200">
              <a:solidFill>
                <a:schemeClr val="bg1"/>
              </a:solidFill>
              <a:latin typeface="Georgia Pro Light"/>
              <a:ea typeface="+mn-lt"/>
              <a:cs typeface="+mn-lt"/>
            </a:endParaRPr>
          </a:p>
          <a:p>
            <a:pPr marL="342900" indent="-342900">
              <a:buFont typeface="Arial,Sans-Serif"/>
              <a:buChar char="•"/>
            </a:pPr>
            <a:r>
              <a:rPr lang="en-US" sz="1200">
                <a:solidFill>
                  <a:schemeClr val="bg1"/>
                </a:solidFill>
                <a:latin typeface="Georgia Pro Light"/>
                <a:ea typeface="+mn-lt"/>
                <a:cs typeface="Arial"/>
              </a:rPr>
              <a:t>Group discussions</a:t>
            </a:r>
            <a:endParaRPr lang="en-CA" sz="1200">
              <a:solidFill>
                <a:schemeClr val="bg1"/>
              </a:solidFill>
              <a:latin typeface="Georgia Pro Light"/>
              <a:ea typeface="+mn-lt"/>
              <a:cs typeface="Arial"/>
            </a:endParaRPr>
          </a:p>
          <a:p>
            <a:pPr marL="342900" indent="-342900">
              <a:buFont typeface="Arial,Sans-Serif"/>
              <a:buChar char="•"/>
            </a:pPr>
            <a:r>
              <a:rPr lang="en-US" sz="1200">
                <a:solidFill>
                  <a:schemeClr val="bg1"/>
                </a:solidFill>
                <a:latin typeface="Georgia Pro Light"/>
                <a:ea typeface="+mn-lt"/>
                <a:cs typeface="Arial"/>
              </a:rPr>
              <a:t>Independent work</a:t>
            </a:r>
          </a:p>
          <a:p>
            <a:pPr marL="342900" indent="-342900">
              <a:buFont typeface="Arial,Sans-Serif"/>
              <a:buChar char="•"/>
            </a:pPr>
            <a:r>
              <a:rPr lang="en-US" sz="1200">
                <a:solidFill>
                  <a:schemeClr val="bg1"/>
                </a:solidFill>
                <a:latin typeface="Georgia Pro Light"/>
                <a:ea typeface="+mn-lt"/>
                <a:cs typeface="Arial"/>
              </a:rPr>
              <a:t>Collaborative projects</a:t>
            </a:r>
          </a:p>
          <a:p>
            <a:pPr marL="342900" indent="-342900">
              <a:buFont typeface="Arial,Sans-Serif"/>
              <a:buChar char="•"/>
            </a:pPr>
            <a:r>
              <a:rPr lang="en-US" sz="1200">
                <a:solidFill>
                  <a:schemeClr val="bg1"/>
                </a:solidFill>
                <a:latin typeface="Georgia Pro Light"/>
                <a:ea typeface="+mn-lt"/>
                <a:cs typeface="Arial"/>
              </a:rPr>
              <a:t>Rehearsals</a:t>
            </a:r>
            <a:endParaRPr lang="en-CA" sz="1200">
              <a:solidFill>
                <a:schemeClr val="bg1"/>
              </a:solidFill>
              <a:latin typeface="Georgia Pro Light"/>
              <a:ea typeface="+mn-lt"/>
              <a:cs typeface="Arial"/>
            </a:endParaRPr>
          </a:p>
          <a:p>
            <a:pPr marL="342900" indent="-342900">
              <a:buFont typeface="Arial,Sans-Serif"/>
              <a:buChar char="•"/>
            </a:pPr>
            <a:r>
              <a:rPr lang="en-US" sz="1200">
                <a:solidFill>
                  <a:schemeClr val="bg1"/>
                </a:solidFill>
                <a:latin typeface="Georgia Pro Light"/>
                <a:cs typeface="Arial"/>
              </a:rPr>
              <a:t>Daily learning</a:t>
            </a:r>
            <a:endParaRPr lang="en-US">
              <a:solidFill>
                <a:schemeClr val="bg1"/>
              </a:solidFill>
              <a:latin typeface="Georgia Pro Light"/>
            </a:endParaRPr>
          </a:p>
          <a:p>
            <a:r>
              <a:rPr lang="en-US" sz="1100" b="1">
                <a:solidFill>
                  <a:schemeClr val="bg1"/>
                </a:solidFill>
                <a:latin typeface="Calibri"/>
                <a:ea typeface="Times New Roman" panose="02020603050405020304" pitchFamily="18" charset="0"/>
                <a:cs typeface="Calibri"/>
              </a:rPr>
              <a:t>	</a:t>
            </a:r>
            <a:endParaRPr lang="en-CA" sz="700">
              <a:solidFill>
                <a:schemeClr val="bg1"/>
              </a:solidFill>
              <a:latin typeface="Times New Roman"/>
              <a:ea typeface="Times New Roman" panose="02020603050405020304" pitchFamily="18" charset="0"/>
              <a:cs typeface="Times New Roman"/>
            </a:endParaRPr>
          </a:p>
        </p:txBody>
      </p:sp>
      <p:sp>
        <p:nvSpPr>
          <p:cNvPr id="7" name="Text Box 14">
            <a:extLst>
              <a:ext uri="{FF2B5EF4-FFF2-40B4-BE49-F238E27FC236}">
                <a16:creationId xmlns:a16="http://schemas.microsoft.com/office/drawing/2014/main" id="{AAA3BA0A-76C3-67D4-8FA8-A916B1197CA7}"/>
              </a:ext>
            </a:extLst>
          </p:cNvPr>
          <p:cNvSpPr txBox="1">
            <a:spLocks noChangeArrowheads="1"/>
          </p:cNvSpPr>
          <p:nvPr/>
        </p:nvSpPr>
        <p:spPr bwMode="auto">
          <a:xfrm>
            <a:off x="235556" y="4109117"/>
            <a:ext cx="2961199" cy="2234524"/>
          </a:xfrm>
          <a:prstGeom prst="rect">
            <a:avLst/>
          </a:prstGeom>
          <a:solidFill>
            <a:schemeClr val="tx2"/>
          </a:solidFill>
          <a:ln w="9525">
            <a:solidFill>
              <a:srgbClr val="000000"/>
            </a:solidFill>
            <a:miter lim="800000"/>
            <a:headEnd/>
            <a:tailEnd/>
          </a:ln>
        </p:spPr>
        <p:txBody>
          <a:bodyPr rot="0" vert="horz" wrap="square" lIns="64294" tIns="32147" rIns="64294" bIns="32147" anchor="t" anchorCtr="0" upright="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66"/>
              </a:spcBef>
              <a:spcAft>
                <a:spcPts val="422"/>
              </a:spcAft>
            </a:pPr>
            <a:r>
              <a:rPr lang="en-US" sz="1200" b="1">
                <a:solidFill>
                  <a:schemeClr val="bg1"/>
                </a:solidFill>
                <a:latin typeface="Georgia Pro Light"/>
                <a:ea typeface="HGSoeiKakugothicUB"/>
                <a:cs typeface="Times New Roman"/>
              </a:rPr>
              <a:t>Conversations </a:t>
            </a:r>
            <a:endParaRPr lang="en-CA" sz="1200" b="1">
              <a:solidFill>
                <a:schemeClr val="bg1"/>
              </a:solidFill>
              <a:latin typeface="Georgia Pro Light"/>
              <a:ea typeface="HGSoeiKakugothicUB"/>
              <a:cs typeface="Times New Roman"/>
            </a:endParaRPr>
          </a:p>
          <a:p>
            <a:pPr marL="280670" indent="-200660">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Oral Assessments</a:t>
            </a:r>
          </a:p>
          <a:p>
            <a:pPr marL="280670" indent="-200660">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Oral Storytelling</a:t>
            </a:r>
          </a:p>
          <a:p>
            <a:pPr marL="280670" indent="-200660">
              <a:buFont typeface="Arial,Sans-Serif" panose="020B0604020202020204" pitchFamily="34" charset="0"/>
              <a:buChar char="•"/>
            </a:pPr>
            <a:r>
              <a:rPr lang="en-US" sz="1200">
                <a:solidFill>
                  <a:schemeClr val="bg1"/>
                </a:solidFill>
                <a:latin typeface="Georgia Pro Light"/>
                <a:ea typeface="+mn-lt"/>
                <a:cs typeface="+mn-lt"/>
              </a:rPr>
              <a:t>Experiential land-based learning</a:t>
            </a:r>
            <a:endParaRPr lang="en-US" sz="1200">
              <a:solidFill>
                <a:schemeClr val="bg1"/>
              </a:solidFill>
              <a:latin typeface="Georgia Pro Light"/>
              <a:ea typeface="Times New Roman" panose="02020603050405020304" pitchFamily="18" charset="0"/>
              <a:cs typeface="Arial"/>
            </a:endParaRPr>
          </a:p>
          <a:p>
            <a:pPr marL="280670" indent="-200660">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Personal Narratives</a:t>
            </a:r>
          </a:p>
          <a:p>
            <a:pPr marL="280670" indent="-200660" algn="l">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Conferences</a:t>
            </a:r>
            <a:endParaRPr lang="en-CA" sz="1200">
              <a:solidFill>
                <a:schemeClr val="bg1"/>
              </a:solidFill>
              <a:latin typeface="Georgia Pro Light"/>
              <a:ea typeface="Times New Roman" panose="02020603050405020304" pitchFamily="18" charset="0"/>
              <a:cs typeface="Arial"/>
            </a:endParaRPr>
          </a:p>
          <a:p>
            <a:pPr marL="280670" indent="-200660" algn="l">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Interviews</a:t>
            </a:r>
            <a:endParaRPr lang="en-CA" sz="1200">
              <a:solidFill>
                <a:schemeClr val="bg1"/>
              </a:solidFill>
              <a:latin typeface="Georgia Pro Light"/>
              <a:ea typeface="Times New Roman" panose="02020603050405020304" pitchFamily="18" charset="0"/>
              <a:cs typeface="Arial"/>
            </a:endParaRPr>
          </a:p>
          <a:p>
            <a:pPr marL="280670" indent="-200660" algn="l">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Group discussions</a:t>
            </a:r>
            <a:endParaRPr lang="en-CA" sz="1200">
              <a:solidFill>
                <a:schemeClr val="bg1"/>
              </a:solidFill>
              <a:latin typeface="Georgia Pro Light"/>
              <a:ea typeface="Times New Roman" panose="02020603050405020304" pitchFamily="18" charset="0"/>
              <a:cs typeface="Arial"/>
            </a:endParaRPr>
          </a:p>
          <a:p>
            <a:pPr marL="280670" indent="-200660" algn="l">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Whole class discussions</a:t>
            </a:r>
            <a:endParaRPr lang="en-CA" sz="1200">
              <a:solidFill>
                <a:schemeClr val="bg1"/>
              </a:solidFill>
              <a:latin typeface="Georgia Pro Light"/>
              <a:ea typeface="Times New Roman" panose="02020603050405020304" pitchFamily="18" charset="0"/>
              <a:cs typeface="Arial"/>
            </a:endParaRPr>
          </a:p>
          <a:p>
            <a:pPr marL="280670" indent="-200660" algn="l">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Class meetings</a:t>
            </a:r>
          </a:p>
          <a:p>
            <a:pPr marL="280670" indent="-200660">
              <a:buFont typeface="Arial,Sans-Serif" panose="020B0604020202020204" pitchFamily="34" charset="0"/>
              <a:buChar char="•"/>
            </a:pPr>
            <a:r>
              <a:rPr lang="en-US" sz="1200">
                <a:solidFill>
                  <a:schemeClr val="bg1"/>
                </a:solidFill>
                <a:latin typeface="Georgia Pro Light"/>
                <a:ea typeface="Times New Roman" panose="02020603050405020304" pitchFamily="18" charset="0"/>
                <a:cs typeface="Arial"/>
              </a:rPr>
              <a:t>One on one conversations</a:t>
            </a:r>
            <a:endParaRPr lang="en-US">
              <a:solidFill>
                <a:schemeClr val="bg1"/>
              </a:solidFill>
              <a:latin typeface="Georgia Pro Light"/>
              <a:cs typeface="Arial"/>
            </a:endParaRPr>
          </a:p>
          <a:p>
            <a:endParaRPr lang="en-CA" sz="700">
              <a:solidFill>
                <a:schemeClr val="bg1"/>
              </a:solidFill>
              <a:latin typeface="Times New Roman"/>
              <a:ea typeface="Times New Roman" panose="02020603050405020304" pitchFamily="18" charset="0"/>
              <a:cs typeface="Times New Roman"/>
            </a:endParaRPr>
          </a:p>
          <a:p>
            <a:endParaRPr lang="en-CA" sz="700">
              <a:solidFill>
                <a:schemeClr val="bg1"/>
              </a:solidFill>
              <a:latin typeface="Times New Roman" panose="02020603050405020304" pitchFamily="18" charset="0"/>
              <a:ea typeface="Times New Roman" panose="02020603050405020304" pitchFamily="18" charset="0"/>
              <a:cs typeface="Times New Roman"/>
            </a:endParaRPr>
          </a:p>
        </p:txBody>
      </p:sp>
      <p:sp>
        <p:nvSpPr>
          <p:cNvPr id="4" name="Arrow: Right 3">
            <a:extLst>
              <a:ext uri="{FF2B5EF4-FFF2-40B4-BE49-F238E27FC236}">
                <a16:creationId xmlns:a16="http://schemas.microsoft.com/office/drawing/2014/main" id="{106326C0-4543-833E-697B-8F9D3FE3F7A6}"/>
              </a:ext>
            </a:extLst>
          </p:cNvPr>
          <p:cNvSpPr/>
          <p:nvPr/>
        </p:nvSpPr>
        <p:spPr>
          <a:xfrm>
            <a:off x="6561081" y="2331515"/>
            <a:ext cx="546984" cy="238106"/>
          </a:xfrm>
          <a:prstGeom prst="right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rrow: Right 8">
            <a:extLst>
              <a:ext uri="{FF2B5EF4-FFF2-40B4-BE49-F238E27FC236}">
                <a16:creationId xmlns:a16="http://schemas.microsoft.com/office/drawing/2014/main" id="{3785CDBC-A0C3-C36C-C2A8-15819DCAA7DA}"/>
              </a:ext>
            </a:extLst>
          </p:cNvPr>
          <p:cNvSpPr/>
          <p:nvPr/>
        </p:nvSpPr>
        <p:spPr>
          <a:xfrm>
            <a:off x="7957154" y="4592326"/>
            <a:ext cx="546984" cy="238106"/>
          </a:xfrm>
          <a:prstGeom prst="right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Arrow: Right 9">
            <a:extLst>
              <a:ext uri="{FF2B5EF4-FFF2-40B4-BE49-F238E27FC236}">
                <a16:creationId xmlns:a16="http://schemas.microsoft.com/office/drawing/2014/main" id="{849DCAF1-F0FA-100F-A039-F43177957DF1}"/>
              </a:ext>
            </a:extLst>
          </p:cNvPr>
          <p:cNvSpPr/>
          <p:nvPr/>
        </p:nvSpPr>
        <p:spPr>
          <a:xfrm rot="10800000">
            <a:off x="3399236" y="4828343"/>
            <a:ext cx="546984" cy="238106"/>
          </a:xfrm>
          <a:prstGeom prst="rightArrow">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 name="Audio 13">
            <a:hlinkClick r:id="" action="ppaction://media"/>
            <a:extLst>
              <a:ext uri="{FF2B5EF4-FFF2-40B4-BE49-F238E27FC236}">
                <a16:creationId xmlns:a16="http://schemas.microsoft.com/office/drawing/2014/main" id="{EEE7BB58-5407-6651-B24D-73273F2EFB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685201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4507">
        <p159:morph option="byObject"/>
      </p:transition>
    </mc:Choice>
    <mc:Fallback>
      <p:transition spd="slow" advTm="34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9DE4-5B5E-2A4F-7CB9-8166B255239F}"/>
              </a:ext>
            </a:extLst>
          </p:cNvPr>
          <p:cNvSpPr>
            <a:spLocks noGrp="1"/>
          </p:cNvSpPr>
          <p:nvPr>
            <p:ph type="title"/>
          </p:nvPr>
        </p:nvSpPr>
        <p:spPr/>
        <p:txBody>
          <a:bodyPr/>
          <a:lstStyle/>
          <a:p>
            <a:r>
              <a:rPr lang="en-US"/>
              <a:t>Included in Part 7</a:t>
            </a:r>
          </a:p>
        </p:txBody>
      </p:sp>
      <p:sp>
        <p:nvSpPr>
          <p:cNvPr id="3" name="Content Placeholder 2">
            <a:extLst>
              <a:ext uri="{FF2B5EF4-FFF2-40B4-BE49-F238E27FC236}">
                <a16:creationId xmlns:a16="http://schemas.microsoft.com/office/drawing/2014/main" id="{5B2E0662-279B-307E-541C-BE7E167D64A7}"/>
              </a:ext>
            </a:extLst>
          </p:cNvPr>
          <p:cNvSpPr>
            <a:spLocks noGrp="1"/>
          </p:cNvSpPr>
          <p:nvPr>
            <p:ph idx="1"/>
          </p:nvPr>
        </p:nvSpPr>
        <p:spPr/>
        <p:txBody>
          <a:bodyPr vert="horz" lIns="91440" tIns="45720" rIns="91440" bIns="45720" rtlCol="0" anchor="t">
            <a:normAutofit/>
          </a:bodyPr>
          <a:lstStyle/>
          <a:p>
            <a:endParaRPr lang="en-US"/>
          </a:p>
          <a:p>
            <a:endParaRPr lang="en-US"/>
          </a:p>
          <a:p>
            <a:endParaRPr lang="en-US"/>
          </a:p>
        </p:txBody>
      </p:sp>
      <p:sp>
        <p:nvSpPr>
          <p:cNvPr id="5" name="TextBox 1">
            <a:extLst>
              <a:ext uri="{FF2B5EF4-FFF2-40B4-BE49-F238E27FC236}">
                <a16:creationId xmlns:a16="http://schemas.microsoft.com/office/drawing/2014/main" id="{14A0B0DD-E2F9-A2FB-F48A-826EBD26AAC6}"/>
              </a:ext>
            </a:extLst>
          </p:cNvPr>
          <p:cNvSpPr txBox="1"/>
          <p:nvPr/>
        </p:nvSpPr>
        <p:spPr>
          <a:xfrm>
            <a:off x="945547" y="2169196"/>
            <a:ext cx="10000554"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Symbol"/>
              <a:buChar char="•"/>
            </a:pPr>
            <a:r>
              <a:rPr lang="en-US">
                <a:ea typeface="+mn-lt"/>
                <a:cs typeface="+mn-lt"/>
              </a:rPr>
              <a:t>Anti-Racism Education in BC</a:t>
            </a:r>
          </a:p>
          <a:p>
            <a:pPr marL="285750" indent="-285750">
              <a:buFont typeface="Symbol"/>
              <a:buChar char="•"/>
            </a:pPr>
            <a:r>
              <a:rPr lang="en-US">
                <a:ea typeface="+mn-lt"/>
                <a:cs typeface="+mn-lt"/>
              </a:rPr>
              <a:t>Equity and Anti-Racism in Education: Self Care</a:t>
            </a:r>
          </a:p>
          <a:p>
            <a:pPr marL="285750" indent="-285750">
              <a:buFont typeface="Symbol"/>
              <a:buChar char="•"/>
            </a:pPr>
            <a:r>
              <a:rPr lang="en-US">
                <a:ea typeface="+mn-lt"/>
                <a:cs typeface="+mn-lt"/>
              </a:rPr>
              <a:t>Why this work? Why now?</a:t>
            </a:r>
            <a:endParaRPr lang="en-US"/>
          </a:p>
          <a:p>
            <a:pPr marL="285750" indent="-285750">
              <a:buFont typeface="Symbol"/>
              <a:buChar char="•"/>
            </a:pPr>
            <a:r>
              <a:rPr lang="en-US">
                <a:ea typeface="+mn-lt"/>
                <a:cs typeface="+mn-lt"/>
              </a:rPr>
              <a:t>Culturally Responsive Pedagogy</a:t>
            </a:r>
          </a:p>
          <a:p>
            <a:pPr marL="285750" indent="-285750">
              <a:buFont typeface="Symbol"/>
              <a:buChar char="•"/>
            </a:pPr>
            <a:r>
              <a:rPr lang="en-US">
                <a:ea typeface="+mn-lt"/>
                <a:cs typeface="+mn-lt"/>
              </a:rPr>
              <a:t>Connecting Anti-racism work with Core and Curricular Competencies</a:t>
            </a:r>
          </a:p>
          <a:p>
            <a:endParaRPr lang="en-US"/>
          </a:p>
          <a:p>
            <a:pPr marL="285750" indent="-285750">
              <a:buFont typeface="Symbol"/>
              <a:buChar char="•"/>
            </a:pPr>
            <a:endParaRPr lang="en-US">
              <a:ea typeface="+mn-lt"/>
              <a:cs typeface="+mn-lt"/>
            </a:endParaRPr>
          </a:p>
          <a:p>
            <a:pPr algn="l"/>
            <a:endParaRPr lang="en-US"/>
          </a:p>
          <a:p>
            <a:pPr>
              <a:buFont typeface="Arial"/>
              <a:buChar char="•"/>
            </a:pPr>
            <a:endParaRPr lang="en-US"/>
          </a:p>
          <a:p>
            <a:endParaRPr lang="en-US"/>
          </a:p>
          <a:p>
            <a:pPr marL="285750" indent="-285750">
              <a:buFont typeface="Arial"/>
              <a:buChar char="•"/>
            </a:pPr>
            <a:endParaRPr lang="en-US"/>
          </a:p>
          <a:p>
            <a:endParaRPr lang="en-US"/>
          </a:p>
        </p:txBody>
      </p:sp>
      <p:pic>
        <p:nvPicPr>
          <p:cNvPr id="4" name="Audio 3">
            <a:hlinkClick r:id="" action="ppaction://media"/>
            <a:extLst>
              <a:ext uri="{FF2B5EF4-FFF2-40B4-BE49-F238E27FC236}">
                <a16:creationId xmlns:a16="http://schemas.microsoft.com/office/drawing/2014/main" id="{4954C373-2A26-45F2-8DF2-1CAFA2E36A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6338838"/>
      </p:ext>
    </p:extLst>
  </p:cSld>
  <p:clrMapOvr>
    <a:masterClrMapping/>
  </p:clrMapOvr>
  <mc:AlternateContent xmlns:mc="http://schemas.openxmlformats.org/markup-compatibility/2006">
    <mc:Choice xmlns:p14="http://schemas.microsoft.com/office/powerpoint/2010/main" Requires="p14">
      <p:transition spd="slow" p14:dur="2000" advTm="20768"/>
    </mc:Choice>
    <mc:Fallback>
      <p:transition spd="slow" advTm="2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2AD691-DDDA-790C-651A-B97479434C1C}"/>
              </a:ext>
            </a:extLst>
          </p:cNvPr>
          <p:cNvSpPr>
            <a:spLocks noGrp="1"/>
          </p:cNvSpPr>
          <p:nvPr>
            <p:ph idx="4294967295"/>
          </p:nvPr>
        </p:nvSpPr>
        <p:spPr>
          <a:xfrm>
            <a:off x="3334295" y="3331470"/>
            <a:ext cx="6675119" cy="3245178"/>
          </a:xfrm>
        </p:spPr>
        <p:txBody>
          <a:bodyPr vert="horz" lIns="91440" tIns="45720" rIns="91440" bIns="45720" rtlCol="0" anchor="b">
            <a:normAutofit lnSpcReduction="10000"/>
          </a:bodyPr>
          <a:lstStyle/>
          <a:p>
            <a:pPr marL="0" indent="0" algn="r">
              <a:spcBef>
                <a:spcPts val="0"/>
              </a:spcBef>
              <a:buNone/>
            </a:pPr>
            <a:endParaRPr lang="en-US"/>
          </a:p>
          <a:p>
            <a:pPr marL="0" indent="0" algn="r">
              <a:spcBef>
                <a:spcPts val="0"/>
              </a:spcBef>
              <a:buNone/>
            </a:pPr>
            <a:endParaRPr lang="en-US"/>
          </a:p>
          <a:p>
            <a:pPr marL="0" indent="0" algn="r">
              <a:spcBef>
                <a:spcPts val="0"/>
              </a:spcBef>
              <a:buNone/>
            </a:pPr>
            <a:r>
              <a:rPr lang="en-US"/>
              <a:t>"Education must embrace racial </a:t>
            </a:r>
            <a:r>
              <a:rPr lang="en-US" b="1"/>
              <a:t>equity </a:t>
            </a:r>
            <a:r>
              <a:rPr lang="en-US"/>
              <a:t>and be culturally inclusive to ensure that all students and staff have an environment that recognizes and </a:t>
            </a:r>
            <a:r>
              <a:rPr lang="en-US" err="1"/>
              <a:t>honours</a:t>
            </a:r>
            <a:r>
              <a:rPr lang="en-US"/>
              <a:t> their dignity, humanity, and potential, which supports the creation of a future that is free of racism. Wider societal change is required to support equitable and inclusive education for all students."</a:t>
            </a:r>
          </a:p>
          <a:p>
            <a:pPr algn="r">
              <a:spcBef>
                <a:spcPts val="0"/>
              </a:spcBef>
            </a:pPr>
            <a:endParaRPr lang="en-US"/>
          </a:p>
          <a:p>
            <a:pPr algn="r">
              <a:spcBef>
                <a:spcPts val="0"/>
              </a:spcBef>
            </a:pPr>
            <a:endParaRPr lang="en-US"/>
          </a:p>
          <a:p>
            <a:pPr algn="r">
              <a:spcBef>
                <a:spcPts val="0"/>
              </a:spcBef>
            </a:pPr>
            <a:endParaRPr lang="en-US"/>
          </a:p>
          <a:p>
            <a:pPr algn="r"/>
            <a:endParaRPr lang="en-US"/>
          </a:p>
        </p:txBody>
      </p:sp>
      <p:cxnSp>
        <p:nvCxnSpPr>
          <p:cNvPr id="12" name="Straight Connector 11">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15600" y="2550547"/>
            <a:ext cx="0" cy="3504749"/>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298EFD6-5622-2BB4-4B79-1A6F2E052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63821894"/>
      </p:ext>
    </p:extLst>
  </p:cSld>
  <p:clrMapOvr>
    <a:masterClrMapping/>
  </p:clrMapOvr>
  <mc:AlternateContent xmlns:mc="http://schemas.openxmlformats.org/markup-compatibility/2006">
    <mc:Choice xmlns:p14="http://schemas.microsoft.com/office/powerpoint/2010/main" Requires="p14">
      <p:transition spd="slow" p14:dur="2000" advTm="56236"/>
    </mc:Choice>
    <mc:Fallback>
      <p:transition spd="slow" advTm="56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6400" y="2589817"/>
            <a:ext cx="0" cy="3470024"/>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43BC63-DFB3-AEF4-29AC-C6051D001AD4}"/>
              </a:ext>
            </a:extLst>
          </p:cNvPr>
          <p:cNvSpPr>
            <a:spLocks noGrp="1"/>
          </p:cNvSpPr>
          <p:nvPr>
            <p:ph idx="1"/>
          </p:nvPr>
        </p:nvSpPr>
        <p:spPr>
          <a:xfrm>
            <a:off x="2091425" y="646740"/>
            <a:ext cx="9419205" cy="5788132"/>
          </a:xfrm>
        </p:spPr>
        <p:txBody>
          <a:bodyPr vert="horz" lIns="91440" tIns="45720" rIns="91440" bIns="45720" rtlCol="0" anchor="b">
            <a:normAutofit/>
          </a:bodyPr>
          <a:lstStyle/>
          <a:p>
            <a:pPr>
              <a:lnSpc>
                <a:spcPct val="110000"/>
              </a:lnSpc>
            </a:pPr>
            <a:r>
              <a:rPr lang="en-US" sz="1600">
                <a:ea typeface="+mn-lt"/>
                <a:cs typeface="+mn-lt"/>
              </a:rPr>
              <a:t>This document is not meant to be a step-by-step manual. Instead, it is meant to provide teachers with a useful starting point for teaching various anti-racism topics in all areas of learning. It contains an anti-racism Teaching Guide, which can be adapted to meet the needs of the local community and students. While this guide contains helpful advice and suggestions, teachers will need to adapt to the needs of their students, and other factors unique to their school and classroom contexts.  </a:t>
            </a:r>
            <a:endParaRPr lang="en-US" sz="1600"/>
          </a:p>
          <a:p>
            <a:pPr>
              <a:lnSpc>
                <a:spcPct val="110000"/>
              </a:lnSpc>
            </a:pPr>
            <a:r>
              <a:rPr lang="en-US" sz="1600">
                <a:ea typeface="+mn-lt"/>
                <a:cs typeface="+mn-lt"/>
              </a:rPr>
              <a:t>As part of the comprehensive approach to anti-racism, teachers are encouraged to treat these conversations as part of ongoing dialogue in the classroom rather than a once-a-year event. Many schools have relied on presentations by anti-racism workshops to cover these important conversations as a reaction to an incident. Ongoing learning and teacher-mediated discussions about anti-racism can help cultivate a culture of equality that become a normalized part of school cultures. </a:t>
            </a:r>
            <a:endParaRPr lang="en-US" sz="1600"/>
          </a:p>
          <a:p>
            <a:pPr>
              <a:lnSpc>
                <a:spcPct val="110000"/>
              </a:lnSpc>
            </a:pPr>
            <a:r>
              <a:rPr lang="en-US" sz="1600">
                <a:ea typeface="+mn-lt"/>
                <a:cs typeface="+mn-lt"/>
              </a:rPr>
              <a:t>As students become more familiar and comfortable with talking about these issues, they may have questions that come up throughout the year that cannot be adequately answered during a one-time presentation. Having classroom teachers address these topics also contributes to the overall goal of helping normalize conversations about anti-racism. </a:t>
            </a:r>
            <a:endParaRPr lang="en-US" sz="1600"/>
          </a:p>
          <a:p>
            <a:pPr>
              <a:lnSpc>
                <a:spcPct val="110000"/>
              </a:lnSpc>
            </a:pPr>
            <a:endParaRPr lang="en-US" sz="1100"/>
          </a:p>
        </p:txBody>
      </p:sp>
      <p:pic>
        <p:nvPicPr>
          <p:cNvPr id="5" name="Audio 4">
            <a:hlinkClick r:id="" action="ppaction://media"/>
            <a:extLst>
              <a:ext uri="{FF2B5EF4-FFF2-40B4-BE49-F238E27FC236}">
                <a16:creationId xmlns:a16="http://schemas.microsoft.com/office/drawing/2014/main" id="{4F2B96ED-FBA8-D5FE-2592-D02B5FA386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9046206"/>
      </p:ext>
    </p:extLst>
  </p:cSld>
  <p:clrMapOvr>
    <a:masterClrMapping/>
  </p:clrMapOvr>
  <mc:AlternateContent xmlns:mc="http://schemas.openxmlformats.org/markup-compatibility/2006">
    <mc:Choice xmlns:p14="http://schemas.microsoft.com/office/powerpoint/2010/main" Requires="p14">
      <p:transition spd="slow" p14:dur="2000" advTm="76234"/>
    </mc:Choice>
    <mc:Fallback>
      <p:transition spd="slow" advTm="7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CED27-AA89-E8CC-1DC1-1049CB91617C}"/>
              </a:ext>
            </a:extLst>
          </p:cNvPr>
          <p:cNvSpPr>
            <a:spLocks noGrp="1"/>
          </p:cNvSpPr>
          <p:nvPr>
            <p:ph idx="1"/>
          </p:nvPr>
        </p:nvSpPr>
        <p:spPr>
          <a:xfrm>
            <a:off x="885200" y="1888775"/>
            <a:ext cx="10427841" cy="5498181"/>
          </a:xfrm>
        </p:spPr>
        <p:txBody>
          <a:bodyPr vert="horz" lIns="91440" tIns="45720" rIns="91440" bIns="45720" rtlCol="0" anchor="t">
            <a:normAutofit/>
          </a:bodyPr>
          <a:lstStyle/>
          <a:p>
            <a:pPr marL="0" indent="0">
              <a:buNone/>
            </a:pPr>
            <a:endParaRPr lang="en-US"/>
          </a:p>
          <a:p>
            <a:r>
              <a:rPr lang="en-US">
                <a:ea typeface="+mn-lt"/>
                <a:cs typeface="+mn-lt"/>
              </a:rPr>
              <a:t>Core competencies in British Columbia's K-12 education system shape student learning outcomes and include critical thinking, effective communication, and personal/social responsibility.</a:t>
            </a:r>
          </a:p>
          <a:p>
            <a:r>
              <a:rPr lang="en-US">
                <a:ea typeface="+mn-lt"/>
                <a:cs typeface="+mn-lt"/>
              </a:rPr>
              <a:t>Connecting anti-racism work with core competencies integrates equity, inclusivity, and anti-racism to address systemic racism and create a more inclusive learning environment.</a:t>
            </a:r>
          </a:p>
          <a:p>
            <a:r>
              <a:rPr lang="en-US">
                <a:ea typeface="+mn-lt"/>
                <a:cs typeface="+mn-lt"/>
              </a:rPr>
              <a:t>Intentional integration of anti-racism with core competencies empowers students to be critical thinkers, effective communicators, and socially responsible individuals who challenge racism and promote equity.</a:t>
            </a:r>
          </a:p>
          <a:p>
            <a:endParaRPr lang="en-US">
              <a:solidFill>
                <a:srgbClr val="CCC9C2"/>
              </a:solidFill>
            </a:endParaRPr>
          </a:p>
          <a:p>
            <a:endParaRPr lang="en-US"/>
          </a:p>
          <a:p>
            <a:endParaRPr lang="en-US"/>
          </a:p>
        </p:txBody>
      </p:sp>
      <p:sp>
        <p:nvSpPr>
          <p:cNvPr id="5" name="Title 1">
            <a:extLst>
              <a:ext uri="{FF2B5EF4-FFF2-40B4-BE49-F238E27FC236}">
                <a16:creationId xmlns:a16="http://schemas.microsoft.com/office/drawing/2014/main" id="{A3C353A9-98ED-6F3F-C5CE-E3AAF9E23E7E}"/>
              </a:ext>
            </a:extLst>
          </p:cNvPr>
          <p:cNvSpPr>
            <a:spLocks noGrp="1"/>
          </p:cNvSpPr>
          <p:nvPr>
            <p:ph type="title"/>
          </p:nvPr>
        </p:nvSpPr>
        <p:spPr>
          <a:xfrm>
            <a:off x="885012" y="1620578"/>
            <a:ext cx="9808303" cy="665165"/>
          </a:xfrm>
        </p:spPr>
        <p:txBody>
          <a:bodyPr>
            <a:normAutofit fontScale="90000"/>
          </a:bodyPr>
          <a:lstStyle/>
          <a:p>
            <a:r>
              <a:rPr lang="en-US">
                <a:ea typeface="+mj-lt"/>
                <a:cs typeface="+mj-lt"/>
              </a:rPr>
              <a:t>Connecting Anti-Racism work with </a:t>
            </a:r>
            <a:br>
              <a:rPr lang="en-US">
                <a:ea typeface="+mj-lt"/>
                <a:cs typeface="+mj-lt"/>
              </a:rPr>
            </a:br>
            <a:r>
              <a:rPr lang="en-US">
                <a:ea typeface="+mj-lt"/>
                <a:cs typeface="+mj-lt"/>
              </a:rPr>
              <a:t>Core Competencies</a:t>
            </a:r>
            <a:endParaRPr lang="en-US"/>
          </a:p>
        </p:txBody>
      </p:sp>
      <p:pic>
        <p:nvPicPr>
          <p:cNvPr id="7" name="Audio 6">
            <a:hlinkClick r:id="" action="ppaction://media"/>
            <a:extLst>
              <a:ext uri="{FF2B5EF4-FFF2-40B4-BE49-F238E27FC236}">
                <a16:creationId xmlns:a16="http://schemas.microsoft.com/office/drawing/2014/main" id="{F569440B-400A-7539-B5CC-C5DB9EF8E8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54365155"/>
      </p:ext>
    </p:extLst>
  </p:cSld>
  <p:clrMapOvr>
    <a:masterClrMapping/>
  </p:clrMapOvr>
  <mc:AlternateContent xmlns:mc="http://schemas.openxmlformats.org/markup-compatibility/2006">
    <mc:Choice xmlns:p14="http://schemas.microsoft.com/office/powerpoint/2010/main" Requires="p14">
      <p:transition spd="slow" p14:dur="2000" advTm="68237"/>
    </mc:Choice>
    <mc:Fallback>
      <p:transition spd="slow" advTm="6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D5E547-1B58-EB74-B2E8-E0935F520EAC}"/>
              </a:ext>
            </a:extLst>
          </p:cNvPr>
          <p:cNvSpPr>
            <a:spLocks noGrp="1"/>
          </p:cNvSpPr>
          <p:nvPr>
            <p:ph idx="1"/>
          </p:nvPr>
        </p:nvSpPr>
        <p:spPr>
          <a:xfrm>
            <a:off x="3405339" y="2319998"/>
            <a:ext cx="6675119" cy="3245178"/>
          </a:xfrm>
        </p:spPr>
        <p:txBody>
          <a:bodyPr vert="horz" lIns="91440" tIns="45720" rIns="91440" bIns="45720" rtlCol="0" anchor="b">
            <a:normAutofit/>
          </a:bodyPr>
          <a:lstStyle/>
          <a:p>
            <a:pPr marL="0" indent="0" algn="r">
              <a:buNone/>
            </a:pPr>
            <a:r>
              <a:rPr lang="en-US" sz="1900" dirty="0">
                <a:ea typeface="+mn-lt"/>
                <a:cs typeface="+mn-lt"/>
              </a:rPr>
              <a:t>Anti-racism is applicable to all areas of learning and is not the responsibility of any one teacher or teachers of specific grade levels or curricular areas. While it is true that some anti-racism work might be more accessible or explicit in some areas of learning, there are relevant ways to apply an anti-racist lens across the curriculum and challenge understandings across the entire school community. </a:t>
            </a:r>
            <a:endParaRPr lang="en-US" sz="1900" dirty="0"/>
          </a:p>
        </p:txBody>
      </p:sp>
      <p:cxnSp>
        <p:nvCxnSpPr>
          <p:cNvPr id="10" name="Straight Connector 9">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15600" y="2550547"/>
            <a:ext cx="0" cy="3504749"/>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22A10D1-F689-F20E-3CD9-B966D730A448}"/>
              </a:ext>
            </a:extLst>
          </p:cNvPr>
          <p:cNvSpPr>
            <a:spLocks noGrp="1"/>
          </p:cNvSpPr>
          <p:nvPr>
            <p:ph type="title"/>
          </p:nvPr>
        </p:nvSpPr>
        <p:spPr>
          <a:xfrm>
            <a:off x="711451" y="-1505081"/>
            <a:ext cx="10038675" cy="3713165"/>
          </a:xfrm>
        </p:spPr>
        <p:txBody>
          <a:bodyPr/>
          <a:lstStyle/>
          <a:p>
            <a:pPr algn="r"/>
            <a:r>
              <a:rPr lang="en-US">
                <a:ea typeface="+mj-lt"/>
                <a:cs typeface="+mj-lt"/>
              </a:rPr>
              <a:t>Connecting Anti-racism work with Curricular Competencies</a:t>
            </a:r>
            <a:endParaRPr lang="en-US"/>
          </a:p>
        </p:txBody>
      </p:sp>
      <p:pic>
        <p:nvPicPr>
          <p:cNvPr id="7" name="Audio 6">
            <a:hlinkClick r:id="" action="ppaction://media"/>
            <a:extLst>
              <a:ext uri="{FF2B5EF4-FFF2-40B4-BE49-F238E27FC236}">
                <a16:creationId xmlns:a16="http://schemas.microsoft.com/office/drawing/2014/main" id="{D5817C9B-98B5-476E-50A1-3B82012711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9053784"/>
      </p:ext>
    </p:extLst>
  </p:cSld>
  <p:clrMapOvr>
    <a:masterClrMapping/>
  </p:clrMapOvr>
  <mc:AlternateContent xmlns:mc="http://schemas.openxmlformats.org/markup-compatibility/2006">
    <mc:Choice xmlns:p14="http://schemas.microsoft.com/office/powerpoint/2010/main" Requires="p14">
      <p:transition spd="slow" p14:dur="2000" advTm="25482"/>
    </mc:Choice>
    <mc:Fallback>
      <p:transition spd="slow" advTm="2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7776-908D-C61E-ED47-ACE0A84C9126}"/>
              </a:ext>
            </a:extLst>
          </p:cNvPr>
          <p:cNvSpPr>
            <a:spLocks noGrp="1"/>
          </p:cNvSpPr>
          <p:nvPr>
            <p:ph type="title"/>
          </p:nvPr>
        </p:nvSpPr>
        <p:spPr/>
        <p:txBody>
          <a:bodyPr/>
          <a:lstStyle/>
          <a:p>
            <a:r>
              <a:rPr lang="en-US"/>
              <a:t>Anti-Racism Education in BC</a:t>
            </a:r>
          </a:p>
        </p:txBody>
      </p:sp>
      <p:sp>
        <p:nvSpPr>
          <p:cNvPr id="3" name="Content Placeholder 2">
            <a:extLst>
              <a:ext uri="{FF2B5EF4-FFF2-40B4-BE49-F238E27FC236}">
                <a16:creationId xmlns:a16="http://schemas.microsoft.com/office/drawing/2014/main" id="{942B6E5C-C173-AFB4-E3FF-539EE1935CC5}"/>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“Anti-Racism is the active process of identifying and eliminating racism by changing systems, organizational structures, policies and practices and attitudes, so that power is redistributed and shared equitably.” </a:t>
            </a:r>
            <a:endParaRPr lang="en-US"/>
          </a:p>
          <a:p>
            <a:pPr marL="0" indent="0" algn="r">
              <a:buNone/>
            </a:pPr>
            <a:r>
              <a:rPr lang="en-US">
                <a:ea typeface="+mn-lt"/>
                <a:cs typeface="+mn-lt"/>
              </a:rPr>
              <a:t>Government of Canada</a:t>
            </a:r>
          </a:p>
          <a:p>
            <a:pPr algn="r"/>
            <a:endParaRPr lang="en-US" b="1"/>
          </a:p>
          <a:p>
            <a:endParaRPr lang="en-US"/>
          </a:p>
        </p:txBody>
      </p:sp>
      <p:pic>
        <p:nvPicPr>
          <p:cNvPr id="5" name="Audio 4">
            <a:hlinkClick r:id="" action="ppaction://media"/>
            <a:extLst>
              <a:ext uri="{FF2B5EF4-FFF2-40B4-BE49-F238E27FC236}">
                <a16:creationId xmlns:a16="http://schemas.microsoft.com/office/drawing/2014/main" id="{759F5E0A-8874-D8AB-F762-B0B511C9F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37497468"/>
      </p:ext>
    </p:extLst>
  </p:cSld>
  <p:clrMapOvr>
    <a:masterClrMapping/>
  </p:clrMapOvr>
  <mc:AlternateContent xmlns:mc="http://schemas.openxmlformats.org/markup-compatibility/2006">
    <mc:Choice xmlns:p14="http://schemas.microsoft.com/office/powerpoint/2010/main" Requires="p14">
      <p:transition spd="slow" p14:dur="2000" advTm="95994"/>
    </mc:Choice>
    <mc:Fallback>
      <p:transition spd="slow" advTm="9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8CB4-E209-255D-332F-D30C8CC7227F}"/>
              </a:ext>
            </a:extLst>
          </p:cNvPr>
          <p:cNvSpPr>
            <a:spLocks noGrp="1"/>
          </p:cNvSpPr>
          <p:nvPr>
            <p:ph type="title"/>
          </p:nvPr>
        </p:nvSpPr>
        <p:spPr/>
        <p:txBody>
          <a:bodyPr/>
          <a:lstStyle/>
          <a:p>
            <a:r>
              <a:rPr lang="en-US"/>
              <a:t>Why this work? Why now?</a:t>
            </a:r>
          </a:p>
        </p:txBody>
      </p:sp>
      <p:sp>
        <p:nvSpPr>
          <p:cNvPr id="3" name="Content Placeholder 2">
            <a:extLst>
              <a:ext uri="{FF2B5EF4-FFF2-40B4-BE49-F238E27FC236}">
                <a16:creationId xmlns:a16="http://schemas.microsoft.com/office/drawing/2014/main" id="{D833B7E7-2EF2-3E41-AF17-918C114FC20C}"/>
              </a:ext>
            </a:extLst>
          </p:cNvPr>
          <p:cNvSpPr>
            <a:spLocks noGrp="1"/>
          </p:cNvSpPr>
          <p:nvPr>
            <p:ph idx="1"/>
          </p:nvPr>
        </p:nvSpPr>
        <p:spPr/>
        <p:txBody>
          <a:bodyPr vert="horz" lIns="91440" tIns="45720" rIns="91440" bIns="45720" rtlCol="0" anchor="t">
            <a:normAutofit/>
          </a:bodyPr>
          <a:lstStyle/>
          <a:p>
            <a:r>
              <a:rPr lang="en-US">
                <a:ea typeface="+mn-lt"/>
                <a:cs typeface="+mn-lt"/>
              </a:rPr>
              <a:t>The K-12 Anti-Racism Action Plan is a multi-year framework that has been informed by diverse voices. It will be expanded and implemented over the next several years based on the living and lived experience of racialized communities across the province. </a:t>
            </a:r>
            <a:endParaRPr lang="en-US"/>
          </a:p>
          <a:p>
            <a:r>
              <a:rPr lang="en-US">
                <a:ea typeface="+mn-lt"/>
                <a:cs typeface="+mn-lt"/>
              </a:rPr>
              <a:t>It is currently in an early stage of implementation and many initiatives of the Action Plan are underway, including the development of professional learning and training resources to promote anti-racism awareness and education within the broader education sector. </a:t>
            </a:r>
            <a:endParaRPr lang="en-US"/>
          </a:p>
          <a:p>
            <a:endParaRPr lang="en-US"/>
          </a:p>
        </p:txBody>
      </p:sp>
      <p:pic>
        <p:nvPicPr>
          <p:cNvPr id="4" name="Audio 3">
            <a:hlinkClick r:id="" action="ppaction://media"/>
            <a:extLst>
              <a:ext uri="{FF2B5EF4-FFF2-40B4-BE49-F238E27FC236}">
                <a16:creationId xmlns:a16="http://schemas.microsoft.com/office/drawing/2014/main" id="{CF70A4C8-6625-1856-222E-0622E8ECB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8766663"/>
      </p:ext>
    </p:extLst>
  </p:cSld>
  <p:clrMapOvr>
    <a:masterClrMapping/>
  </p:clrMapOvr>
  <mc:AlternateContent xmlns:mc="http://schemas.openxmlformats.org/markup-compatibility/2006">
    <mc:Choice xmlns:p14="http://schemas.microsoft.com/office/powerpoint/2010/main" Requires="p14">
      <p:transition spd="slow" p14:dur="2000" advTm="46741"/>
    </mc:Choice>
    <mc:Fallback>
      <p:transition spd="slow" advTm="4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673DB-1930-A9C6-5626-DDD74AAB61F5}"/>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The British Columbia Teachers Council (BCTC) Professional Standards were updated for BC Educators in 2019 to include a 9th professional standard which states: </a:t>
            </a:r>
            <a:endParaRPr lang="en-US"/>
          </a:p>
          <a:p>
            <a:pPr marL="0" indent="0">
              <a:buNone/>
            </a:pPr>
            <a:r>
              <a:rPr lang="en-US">
                <a:ea typeface="+mn-lt"/>
                <a:cs typeface="+mn-lt"/>
              </a:rPr>
              <a:t>“Educators respect the value and history of First Nations, Inuit and Métis in Canada and the impact of the past on the present and the future. Educators contribute towards trust, reconciliation and healing. Educators foster a deeper understanding of ways of knowing and being, histories, and cultures of First Nations, Inuit and Métis.” </a:t>
            </a:r>
            <a:endParaRPr lang="en-US"/>
          </a:p>
          <a:p>
            <a:endParaRPr lang="en-US"/>
          </a:p>
        </p:txBody>
      </p:sp>
      <p:pic>
        <p:nvPicPr>
          <p:cNvPr id="2" name="Audio 1">
            <a:hlinkClick r:id="" action="ppaction://media"/>
            <a:extLst>
              <a:ext uri="{FF2B5EF4-FFF2-40B4-BE49-F238E27FC236}">
                <a16:creationId xmlns:a16="http://schemas.microsoft.com/office/drawing/2014/main" id="{82247D9E-0C56-C6FA-429F-3F8608295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54442748"/>
      </p:ext>
    </p:extLst>
  </p:cSld>
  <p:clrMapOvr>
    <a:masterClrMapping/>
  </p:clrMapOvr>
  <mc:AlternateContent xmlns:mc="http://schemas.openxmlformats.org/markup-compatibility/2006">
    <mc:Choice xmlns:p14="http://schemas.microsoft.com/office/powerpoint/2010/main" Requires="p14">
      <p:transition spd="slow" p14:dur="2000" advTm="50592"/>
    </mc:Choice>
    <mc:Fallback>
      <p:transition spd="slow" advTm="5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67F61-B5A9-76AA-336C-807D778E400B}"/>
              </a:ext>
            </a:extLst>
          </p:cNvPr>
          <p:cNvSpPr>
            <a:spLocks noGrp="1"/>
          </p:cNvSpPr>
          <p:nvPr>
            <p:ph type="title"/>
          </p:nvPr>
        </p:nvSpPr>
        <p:spPr/>
        <p:txBody>
          <a:bodyPr>
            <a:normAutofit fontScale="90000"/>
          </a:bodyPr>
          <a:lstStyle/>
          <a:p>
            <a:r>
              <a:rPr lang="en-US"/>
              <a:t>Equity and Anti-Racism in Education: Self Care</a:t>
            </a:r>
          </a:p>
        </p:txBody>
      </p:sp>
      <p:sp>
        <p:nvSpPr>
          <p:cNvPr id="3" name="Content Placeholder 2">
            <a:extLst>
              <a:ext uri="{FF2B5EF4-FFF2-40B4-BE49-F238E27FC236}">
                <a16:creationId xmlns:a16="http://schemas.microsoft.com/office/drawing/2014/main" id="{8E25571D-62FF-DC2F-773A-0962292A7D04}"/>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ea typeface="+mn-lt"/>
                <a:cs typeface="+mn-lt"/>
              </a:rPr>
              <a:t>Engaging in anti-racist and equity work can evoke challenging emotions,</a:t>
            </a:r>
            <a:r>
              <a:rPr lang="en-US">
                <a:solidFill>
                  <a:srgbClr val="CCC9C2"/>
                </a:solidFill>
                <a:ea typeface="+mn-lt"/>
                <a:cs typeface="+mn-lt"/>
              </a:rPr>
              <a:t> and we need to have strategies to step thought the discomfort of this work and to acknowledge and manage the emotions that may arise</a:t>
            </a:r>
            <a:r>
              <a:rPr lang="en-US">
                <a:ea typeface="+mn-lt"/>
                <a:cs typeface="+mn-lt"/>
              </a:rPr>
              <a:t>. These strategies are crucial for maintaining well-being while actively participating in this transformative process.</a:t>
            </a:r>
            <a:endParaRPr lang="en-US"/>
          </a:p>
          <a:p>
            <a:pPr marL="457200" indent="-457200">
              <a:buAutoNum type="arabicPeriod"/>
            </a:pPr>
            <a:r>
              <a:rPr lang="en-US">
                <a:ea typeface="+mn-lt"/>
                <a:cs typeface="+mn-lt"/>
              </a:rPr>
              <a:t>Deep breathing and Grounding</a:t>
            </a:r>
          </a:p>
          <a:p>
            <a:pPr marL="457200" indent="-457200">
              <a:buAutoNum type="arabicPeriod"/>
            </a:pPr>
            <a:r>
              <a:rPr lang="en-US">
                <a:ea typeface="+mn-lt"/>
                <a:cs typeface="+mn-lt"/>
              </a:rPr>
              <a:t>Mindful Awareness</a:t>
            </a:r>
          </a:p>
          <a:p>
            <a:pPr marL="457200" indent="-457200">
              <a:buAutoNum type="arabicPeriod"/>
            </a:pPr>
            <a:r>
              <a:rPr lang="en-US">
                <a:ea typeface="+mn-lt"/>
                <a:cs typeface="+mn-lt"/>
              </a:rPr>
              <a:t>Practice Active Listening and Empathy</a:t>
            </a:r>
          </a:p>
          <a:p>
            <a:pPr marL="457200" indent="-457200">
              <a:buAutoNum type="arabicPeriod"/>
            </a:pPr>
            <a:r>
              <a:rPr lang="en-US">
                <a:ea typeface="+mn-lt"/>
                <a:cs typeface="+mn-lt"/>
              </a:rPr>
              <a:t>Seek Support and Build Community</a:t>
            </a:r>
            <a:endParaRPr lang="en-US"/>
          </a:p>
          <a:p>
            <a:pPr marL="457200" indent="-457200">
              <a:buAutoNum type="arabicPeriod"/>
            </a:pPr>
            <a:r>
              <a:rPr lang="en-US">
                <a:ea typeface="+mn-lt"/>
                <a:cs typeface="+mn-lt"/>
              </a:rPr>
              <a:t>Engage in Self-Reflection and Emotional Processing</a:t>
            </a:r>
          </a:p>
          <a:p>
            <a:pPr marL="457200" indent="-457200">
              <a:buAutoNum type="arabicPeriod"/>
            </a:pPr>
            <a:r>
              <a:rPr lang="en-US">
                <a:ea typeface="+mn-lt"/>
                <a:cs typeface="+mn-lt"/>
              </a:rPr>
              <a:t>Set and Respect Boundaries</a:t>
            </a:r>
          </a:p>
          <a:p>
            <a:endParaRPr lang="en-US">
              <a:ea typeface="+mn-lt"/>
              <a:cs typeface="+mn-lt"/>
            </a:endParaRPr>
          </a:p>
        </p:txBody>
      </p:sp>
      <p:pic>
        <p:nvPicPr>
          <p:cNvPr id="4" name="Audio 3">
            <a:hlinkClick r:id="" action="ppaction://media"/>
            <a:extLst>
              <a:ext uri="{FF2B5EF4-FFF2-40B4-BE49-F238E27FC236}">
                <a16:creationId xmlns:a16="http://schemas.microsoft.com/office/drawing/2014/main" id="{EA847039-D7FF-7AA2-65E6-9E207541CB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73198792"/>
      </p:ext>
    </p:extLst>
  </p:cSld>
  <p:clrMapOvr>
    <a:masterClrMapping/>
  </p:clrMapOvr>
  <mc:AlternateContent xmlns:mc="http://schemas.openxmlformats.org/markup-compatibility/2006">
    <mc:Choice xmlns:p14="http://schemas.microsoft.com/office/powerpoint/2010/main" Requires="p14">
      <p:transition spd="slow" p14:dur="2000" advTm="47168"/>
    </mc:Choice>
    <mc:Fallback>
      <p:transition spd="slow" advTm="4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5" descr="Graphical user interface, chart, sunburst chart&#10;&#10;Description automatically generated">
            <a:extLst>
              <a:ext uri="{FF2B5EF4-FFF2-40B4-BE49-F238E27FC236}">
                <a16:creationId xmlns:a16="http://schemas.microsoft.com/office/drawing/2014/main" id="{1C283FCB-9ADC-FA66-C3B6-B9BA1FF732F0}"/>
              </a:ext>
            </a:extLst>
          </p:cNvPr>
          <p:cNvPicPr>
            <a:picLocks noChangeAspect="1"/>
          </p:cNvPicPr>
          <p:nvPr/>
        </p:nvPicPr>
        <p:blipFill>
          <a:blip r:embed="rId6"/>
          <a:stretch>
            <a:fillRect/>
          </a:stretch>
        </p:blipFill>
        <p:spPr>
          <a:xfrm>
            <a:off x="-2025350" y="-1821487"/>
            <a:ext cx="16345928" cy="9211095"/>
          </a:xfrm>
          <a:prstGeom prst="rect">
            <a:avLst/>
          </a:prstGeom>
        </p:spPr>
      </p:pic>
      <p:pic>
        <p:nvPicPr>
          <p:cNvPr id="723" name="Picture 40" descr="Picture 40"/>
          <p:cNvPicPr>
            <a:picLocks noChangeAspect="1"/>
          </p:cNvPicPr>
          <p:nvPr/>
        </p:nvPicPr>
        <p:blipFill rotWithShape="1">
          <a:blip r:embed="rId7"/>
          <a:srcRect l="42973" t="46097" r="44224" b="40942"/>
          <a:stretch/>
        </p:blipFill>
        <p:spPr>
          <a:xfrm>
            <a:off x="5482763" y="2928480"/>
            <a:ext cx="1227113" cy="1242122"/>
          </a:xfrm>
          <a:prstGeom prst="ellipse">
            <a:avLst/>
          </a:prstGeom>
          <a:ln w="12700">
            <a:miter lim="400000"/>
          </a:ln>
        </p:spPr>
      </p:pic>
      <p:pic>
        <p:nvPicPr>
          <p:cNvPr id="2" name="Audio 1">
            <a:hlinkClick r:id="" action="ppaction://media"/>
            <a:extLst>
              <a:ext uri="{FF2B5EF4-FFF2-40B4-BE49-F238E27FC236}">
                <a16:creationId xmlns:a16="http://schemas.microsoft.com/office/drawing/2014/main" id="{D01683FF-AF44-B4B8-BCB9-9288AD9ABD4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819379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7360">
        <p159:morph option="byObject"/>
      </p:transition>
    </mc:Choice>
    <mc:Fallback>
      <p:transition spd="slow" advTm="47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5" descr="Graphical user interface, chart, sunburst chart&#10;&#10;Description automatically generated">
            <a:extLst>
              <a:ext uri="{FF2B5EF4-FFF2-40B4-BE49-F238E27FC236}">
                <a16:creationId xmlns:a16="http://schemas.microsoft.com/office/drawing/2014/main" id="{1C283FCB-9ADC-FA66-C3B6-B9BA1FF732F0}"/>
              </a:ext>
            </a:extLst>
          </p:cNvPr>
          <p:cNvPicPr>
            <a:picLocks noChangeAspect="1"/>
          </p:cNvPicPr>
          <p:nvPr/>
        </p:nvPicPr>
        <p:blipFill>
          <a:blip r:embed="rId6"/>
          <a:stretch>
            <a:fillRect/>
          </a:stretch>
        </p:blipFill>
        <p:spPr>
          <a:xfrm>
            <a:off x="-2154194" y="-1784089"/>
            <a:ext cx="16345928" cy="9211095"/>
          </a:xfrm>
          <a:prstGeom prst="rect">
            <a:avLst/>
          </a:prstGeom>
        </p:spPr>
      </p:pic>
      <p:pic>
        <p:nvPicPr>
          <p:cNvPr id="723" name="Picture 40" descr="Picture 40"/>
          <p:cNvPicPr>
            <a:picLocks noChangeAspect="1"/>
          </p:cNvPicPr>
          <p:nvPr/>
        </p:nvPicPr>
        <p:blipFill rotWithShape="1">
          <a:blip r:embed="rId7"/>
          <a:srcRect l="42973" t="46097" r="44224" b="40942"/>
          <a:stretch/>
        </p:blipFill>
        <p:spPr>
          <a:xfrm>
            <a:off x="5324871" y="2955939"/>
            <a:ext cx="1227113" cy="1242122"/>
          </a:xfrm>
          <a:prstGeom prst="ellipse">
            <a:avLst/>
          </a:prstGeom>
          <a:ln w="12700">
            <a:miter lim="400000"/>
          </a:ln>
        </p:spPr>
      </p:pic>
      <p:pic>
        <p:nvPicPr>
          <p:cNvPr id="4" name="Audio 3">
            <a:hlinkClick r:id="" action="ppaction://media"/>
            <a:extLst>
              <a:ext uri="{FF2B5EF4-FFF2-40B4-BE49-F238E27FC236}">
                <a16:creationId xmlns:a16="http://schemas.microsoft.com/office/drawing/2014/main" id="{6F1EBFEC-0B75-869C-D30B-BF2F16A8C45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912647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7547">
        <p159:morph option="byObject"/>
      </p:transition>
    </mc:Choice>
    <mc:Fallback>
      <p:transition spd="slow" advTm="127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E52492-8507-4736-A7FC-89D7D9E3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a:extLst>
              <a:ext uri="{FF2B5EF4-FFF2-40B4-BE49-F238E27FC236}">
                <a16:creationId xmlns:a16="http://schemas.microsoft.com/office/drawing/2014/main" id="{C72F2EC6-BF0B-0234-A351-2716D7074FF5}"/>
              </a:ext>
            </a:extLst>
          </p:cNvPr>
          <p:cNvPicPr>
            <a:picLocks noGrp="1" noChangeAspect="1"/>
          </p:cNvPicPr>
          <p:nvPr>
            <p:ph idx="1"/>
          </p:nvPr>
        </p:nvPicPr>
        <p:blipFill rotWithShape="1">
          <a:blip r:embed="rId5"/>
          <a:srcRect t="234" r="1" b="1"/>
          <a:stretch/>
        </p:blipFill>
        <p:spPr>
          <a:xfrm>
            <a:off x="293820" y="338270"/>
            <a:ext cx="11610710" cy="6218105"/>
          </a:xfrm>
          <a:prstGeom prst="rect">
            <a:avLst/>
          </a:prstGeom>
        </p:spPr>
      </p:pic>
      <p:pic>
        <p:nvPicPr>
          <p:cNvPr id="2" name="Audio 1">
            <a:hlinkClick r:id="" action="ppaction://media"/>
            <a:extLst>
              <a:ext uri="{FF2B5EF4-FFF2-40B4-BE49-F238E27FC236}">
                <a16:creationId xmlns:a16="http://schemas.microsoft.com/office/drawing/2014/main" id="{E3543C75-E048-8A62-5A81-A0FAC81838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81201177"/>
      </p:ext>
    </p:extLst>
  </p:cSld>
  <p:clrMapOvr>
    <a:masterClrMapping/>
  </p:clrMapOvr>
  <mc:AlternateContent xmlns:mc="http://schemas.openxmlformats.org/markup-compatibility/2006">
    <mc:Choice xmlns:p14="http://schemas.microsoft.com/office/powerpoint/2010/main" Requires="p14">
      <p:transition spd="slow" p14:dur="2000" advTm="8192"/>
    </mc:Choice>
    <mc:Fallback>
      <p:transition spd="slow" advTm="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E8F66D18CAA42A39BD39C31CBD3E8" ma:contentTypeVersion="16" ma:contentTypeDescription="Create a new document." ma:contentTypeScope="" ma:versionID="30ee7ea57241ef027318dc9815ccfdb6">
  <xsd:schema xmlns:xsd="http://www.w3.org/2001/XMLSchema" xmlns:xs="http://www.w3.org/2001/XMLSchema" xmlns:p="http://schemas.microsoft.com/office/2006/metadata/properties" xmlns:ns2="1d59c960-134c-493f-aaaf-bf1d009520fe" xmlns:ns3="5dd436e3-3998-4908-92c2-7430ec47ced3" targetNamespace="http://schemas.microsoft.com/office/2006/metadata/properties" ma:root="true" ma:fieldsID="8495f176e0431410047b06a8ebe0df92" ns2:_="" ns3:_="">
    <xsd:import namespace="1d59c960-134c-493f-aaaf-bf1d009520fe"/>
    <xsd:import namespace="5dd436e3-3998-4908-92c2-7430ec47ce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59c960-134c-493f-aaaf-bf1d00952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0476b63-102d-48ba-8092-74c72648de35"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d436e3-3998-4908-92c2-7430ec47ce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042e43b-0c39-4db4-9d13-8963d9f71853}" ma:internalName="TaxCatchAll" ma:showField="CatchAllData" ma:web="5dd436e3-3998-4908-92c2-7430ec47c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dd436e3-3998-4908-92c2-7430ec47ced3" xsi:nil="true"/>
    <lcf76f155ced4ddcb4097134ff3c332f xmlns="1d59c960-134c-493f-aaaf-bf1d009520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E390D8-8FC5-4951-873B-4B3255326181}"/>
</file>

<file path=customXml/itemProps2.xml><?xml version="1.0" encoding="utf-8"?>
<ds:datastoreItem xmlns:ds="http://schemas.openxmlformats.org/officeDocument/2006/customXml" ds:itemID="{88461562-50A2-4342-961E-7A244DBAFDBF}"/>
</file>

<file path=customXml/itemProps3.xml><?xml version="1.0" encoding="utf-8"?>
<ds:datastoreItem xmlns:ds="http://schemas.openxmlformats.org/officeDocument/2006/customXml" ds:itemID="{6B3F5FAA-CB01-4C64-A45F-70842FF71503}"/>
</file>

<file path=docProps/app.xml><?xml version="1.0" encoding="utf-8"?>
<Properties xmlns="http://schemas.openxmlformats.org/officeDocument/2006/extended-properties" xmlns:vt="http://schemas.openxmlformats.org/officeDocument/2006/docPropsVTypes">
  <Template>office theme</Template>
  <TotalTime>34</TotalTime>
  <Words>4276</Words>
  <Application>Microsoft Macintosh PowerPoint</Application>
  <PresentationFormat>Widescreen</PresentationFormat>
  <Paragraphs>212</Paragraphs>
  <Slides>23</Slides>
  <Notes>23</Notes>
  <HiddenSlides>0</HiddenSlides>
  <MMClips>23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Arial</vt:lpstr>
      <vt:lpstr>Arial,Sans-Serif</vt:lpstr>
      <vt:lpstr>Avenir Book</vt:lpstr>
      <vt:lpstr>Avenir Heavy</vt:lpstr>
      <vt:lpstr>Calibri</vt:lpstr>
      <vt:lpstr>Calibri Light</vt:lpstr>
      <vt:lpstr>Georgia Pro Light</vt:lpstr>
      <vt:lpstr>Helvetica Neue</vt:lpstr>
      <vt:lpstr>Helvetica Neue Light</vt:lpstr>
      <vt:lpstr>Helvetica Neue Medium</vt:lpstr>
      <vt:lpstr>Helvetica Neue Thin</vt:lpstr>
      <vt:lpstr>Symbol</vt:lpstr>
      <vt:lpstr>Times New Roman</vt:lpstr>
      <vt:lpstr>Trade Gothic Next Cond</vt:lpstr>
      <vt:lpstr>VaultVTI</vt:lpstr>
      <vt:lpstr>21_BasicWhite</vt:lpstr>
      <vt:lpstr>21_BasicWhite</vt:lpstr>
      <vt:lpstr>Quality Assessment and Communicating Student Learning</vt:lpstr>
      <vt:lpstr>Included in Part 7</vt:lpstr>
      <vt:lpstr>Anti-Racism Education in BC</vt:lpstr>
      <vt:lpstr>Why this work? Why now?</vt:lpstr>
      <vt:lpstr>PowerPoint Presentation</vt:lpstr>
      <vt:lpstr>Equity and Anti-Racism in Education: Self Care</vt:lpstr>
      <vt:lpstr>PowerPoint Presentation</vt:lpstr>
      <vt:lpstr>PowerPoint Presentation</vt:lpstr>
      <vt:lpstr>PowerPoint Presentation</vt:lpstr>
      <vt:lpstr>PAUSE</vt:lpstr>
      <vt:lpstr>Culturally Informed Assessment Practices</vt:lpstr>
      <vt:lpstr>Culturally Responsive Pedagogy</vt:lpstr>
      <vt:lpstr>Equitable &amp; Culturally Responsive Assessment Practices</vt:lpstr>
      <vt:lpstr>PAUSE</vt:lpstr>
      <vt:lpstr>Curriculum Design and Assessment</vt:lpstr>
      <vt:lpstr>PAUSE</vt:lpstr>
      <vt:lpstr>Culturally Informed Assessment Practices</vt:lpstr>
      <vt:lpstr>PowerPoint Presentation</vt:lpstr>
      <vt:lpstr>PowerPoint Presentation</vt:lpstr>
      <vt:lpstr>PowerPoint Presentation</vt:lpstr>
      <vt:lpstr>PowerPoint Presentation</vt:lpstr>
      <vt:lpstr>Connecting Anti-Racism work with  Core Competencies</vt:lpstr>
      <vt:lpstr>Connecting Anti-racism work with Curricular Competencies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Lindsey Frederickson</cp:lastModifiedBy>
  <cp:revision>3</cp:revision>
  <dcterms:created xsi:type="dcterms:W3CDTF">2022-10-20T17:44:20Z</dcterms:created>
  <dcterms:modified xsi:type="dcterms:W3CDTF">2023-05-30T01:12:58Z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0x010100F1EE8F66D18CAA42A39BD39C31CBD3E8</vt:lpwstr>
  </property>
</Properties>
</file>